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docProps/custom.xml" ContentType="application/vnd.openxmlformats-officedocument.custom-properties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6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7772400" cy="10058400"/>
  <p:notesSz cx="7772400" cy="10058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50" d="100"/>
          <a:sy n="50" d="100"/>
        </p:scale>
        <p:origin x="-1952" y="25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453390" y="2011680"/>
            <a:ext cx="6673901" cy="268224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453390" y="4735186"/>
            <a:ext cx="6676492" cy="257048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4/25/2020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634990" y="1341122"/>
            <a:ext cx="1748790" cy="7643919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8620" y="1341122"/>
            <a:ext cx="5116830" cy="7643919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0799" y="1931213"/>
            <a:ext cx="6606540" cy="1998269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0799" y="3966841"/>
            <a:ext cx="6606540" cy="2214244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620" y="1032662"/>
            <a:ext cx="6995160" cy="16764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8620" y="2816125"/>
            <a:ext cx="3432810" cy="6504432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950970" y="2816125"/>
            <a:ext cx="3432810" cy="6504432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620" y="1032662"/>
            <a:ext cx="6995160" cy="16764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" y="2721030"/>
            <a:ext cx="3434160" cy="967050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3948272" y="2727645"/>
            <a:ext cx="3435509" cy="960436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388620" y="3688080"/>
            <a:ext cx="3434160" cy="5640389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948272" y="3688080"/>
            <a:ext cx="3435509" cy="5640389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620" y="1032662"/>
            <a:ext cx="7059930" cy="16764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2930" y="754383"/>
            <a:ext cx="2331720" cy="170434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582930" y="2458720"/>
            <a:ext cx="2331720" cy="67056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038792" y="2458720"/>
            <a:ext cx="4344988" cy="67056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2690890" y="1625180"/>
            <a:ext cx="4469130" cy="603504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6803514" y="7860995"/>
            <a:ext cx="132131" cy="227990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160" y="1726262"/>
            <a:ext cx="1880921" cy="2321177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8160" y="4148885"/>
            <a:ext cx="1878330" cy="3196336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865620" y="9322647"/>
            <a:ext cx="518160" cy="535517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2962924" y="1759292"/>
            <a:ext cx="3925062" cy="5766816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8097" y="8531013"/>
            <a:ext cx="7788593" cy="1527387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3724275" y="9122411"/>
            <a:ext cx="4048125" cy="93599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8097" y="-10478"/>
            <a:ext cx="7788593" cy="1527387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3724275" y="-10477"/>
            <a:ext cx="4048125" cy="93599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388620" y="1032662"/>
            <a:ext cx="6995160" cy="16764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388620" y="2838704"/>
            <a:ext cx="6995160" cy="6437376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388620" y="9322647"/>
            <a:ext cx="1813560" cy="535517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4/25/2020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266950" y="9322647"/>
            <a:ext cx="2849880" cy="535517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6736080" y="9322647"/>
            <a:ext cx="647700" cy="535517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-16165" y="296865"/>
            <a:ext cx="7803466" cy="952195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</p:sldLayoutIdLst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8620" y="1342021"/>
            <a:ext cx="6995160" cy="136704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7625" algn="r">
              <a:lnSpc>
                <a:spcPct val="100000"/>
              </a:lnSpc>
              <a:spcBef>
                <a:spcPts val="100"/>
              </a:spcBef>
            </a:pPr>
            <a:r>
              <a:rPr lang="en-US" sz="4400" dirty="0" smtClean="0"/>
              <a:t>17. </a:t>
            </a:r>
            <a:r>
              <a:rPr sz="4400" dirty="0" smtClean="0"/>
              <a:t>VIRTUAL </a:t>
            </a:r>
            <a:r>
              <a:rPr sz="4400" dirty="0"/>
              <a:t>PRIVATE </a:t>
            </a:r>
            <a:r>
              <a:rPr sz="4400" spc="-5" dirty="0"/>
              <a:t>CLOUD</a:t>
            </a:r>
            <a:r>
              <a:rPr sz="4400" spc="-105" dirty="0"/>
              <a:t> </a:t>
            </a:r>
            <a:r>
              <a:rPr sz="4400" spc="-5" dirty="0"/>
              <a:t>(VPC)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02004" y="2910841"/>
            <a:ext cx="5971540" cy="6766559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2700" marR="9525" algn="just">
              <a:lnSpc>
                <a:spcPct val="91800"/>
              </a:lnSpc>
              <a:spcBef>
                <a:spcPts val="240"/>
              </a:spcBef>
            </a:pPr>
            <a:r>
              <a:rPr sz="1400" dirty="0">
                <a:latin typeface="Bell MT"/>
                <a:cs typeface="Bell MT"/>
              </a:rPr>
              <a:t>A </a:t>
            </a:r>
            <a:r>
              <a:rPr sz="1400" spc="-5" dirty="0">
                <a:latin typeface="Bell MT"/>
                <a:cs typeface="Bell MT"/>
              </a:rPr>
              <a:t>virtual private cloud (VPC) is </a:t>
            </a:r>
            <a:r>
              <a:rPr sz="1400" dirty="0">
                <a:latin typeface="Bell MT"/>
                <a:cs typeface="Bell MT"/>
              </a:rPr>
              <a:t>a </a:t>
            </a:r>
            <a:r>
              <a:rPr sz="1400" spc="-5" dirty="0">
                <a:latin typeface="Bell MT"/>
                <a:cs typeface="Bell MT"/>
              </a:rPr>
              <a:t>virtual network that closely resembles </a:t>
            </a:r>
            <a:r>
              <a:rPr sz="1400" dirty="0">
                <a:latin typeface="Bell MT"/>
                <a:cs typeface="Bell MT"/>
              </a:rPr>
              <a:t>a  </a:t>
            </a:r>
            <a:r>
              <a:rPr sz="1400" spc="-5" dirty="0">
                <a:latin typeface="Bell MT"/>
                <a:cs typeface="Bell MT"/>
              </a:rPr>
              <a:t>traditional network </a:t>
            </a:r>
            <a:r>
              <a:rPr sz="1400" dirty="0">
                <a:latin typeface="Bell MT"/>
                <a:cs typeface="Bell MT"/>
              </a:rPr>
              <a:t>that you'd operate </a:t>
            </a:r>
            <a:r>
              <a:rPr sz="1400" spc="-5" dirty="0">
                <a:latin typeface="Bell MT"/>
                <a:cs typeface="Bell MT"/>
              </a:rPr>
              <a:t>in </a:t>
            </a:r>
            <a:r>
              <a:rPr sz="1400" dirty="0">
                <a:latin typeface="Bell MT"/>
                <a:cs typeface="Bell MT"/>
              </a:rPr>
              <a:t>your </a:t>
            </a:r>
            <a:r>
              <a:rPr sz="1400" spc="-5" dirty="0">
                <a:latin typeface="Bell MT"/>
                <a:cs typeface="Bell MT"/>
              </a:rPr>
              <a:t>own data </a:t>
            </a:r>
            <a:r>
              <a:rPr sz="1400" dirty="0">
                <a:latin typeface="Bell MT"/>
                <a:cs typeface="Bell MT"/>
              </a:rPr>
              <a:t>centre, </a:t>
            </a:r>
            <a:r>
              <a:rPr sz="1400" spc="-5" dirty="0">
                <a:latin typeface="Bell MT"/>
                <a:cs typeface="Bell MT"/>
              </a:rPr>
              <a:t>with </a:t>
            </a:r>
            <a:r>
              <a:rPr sz="1400" dirty="0">
                <a:latin typeface="Bell MT"/>
                <a:cs typeface="Bell MT"/>
              </a:rPr>
              <a:t>the </a:t>
            </a:r>
            <a:r>
              <a:rPr sz="1400" spc="-5" dirty="0">
                <a:latin typeface="Bell MT"/>
                <a:cs typeface="Bell MT"/>
              </a:rPr>
              <a:t>benefits  </a:t>
            </a:r>
            <a:r>
              <a:rPr sz="1400" dirty="0">
                <a:latin typeface="Bell MT"/>
                <a:cs typeface="Bell MT"/>
              </a:rPr>
              <a:t>of </a:t>
            </a:r>
            <a:r>
              <a:rPr sz="1400" spc="-5" dirty="0">
                <a:latin typeface="Bell MT"/>
                <a:cs typeface="Bell MT"/>
              </a:rPr>
              <a:t>using the </a:t>
            </a:r>
            <a:r>
              <a:rPr sz="1400" dirty="0">
                <a:latin typeface="Bell MT"/>
                <a:cs typeface="Bell MT"/>
              </a:rPr>
              <a:t>scalable </a:t>
            </a:r>
            <a:r>
              <a:rPr sz="1400" spc="-5" dirty="0">
                <a:latin typeface="Bell MT"/>
                <a:cs typeface="Bell MT"/>
              </a:rPr>
              <a:t>infrastructure of Amazon Web Services</a:t>
            </a:r>
            <a:r>
              <a:rPr sz="1400" spc="30" dirty="0">
                <a:latin typeface="Bell MT"/>
                <a:cs typeface="Bell MT"/>
              </a:rPr>
              <a:t> </a:t>
            </a:r>
            <a:r>
              <a:rPr sz="1400" spc="-5" dirty="0">
                <a:latin typeface="Bell MT"/>
                <a:cs typeface="Bell MT"/>
              </a:rPr>
              <a:t>(AWS).</a:t>
            </a:r>
            <a:endParaRPr sz="1400" dirty="0">
              <a:latin typeface="Bell MT"/>
              <a:cs typeface="Bell MT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450" dirty="0">
              <a:latin typeface="Bell MT"/>
              <a:cs typeface="Bell MT"/>
            </a:endParaRPr>
          </a:p>
          <a:p>
            <a:pPr marL="12700" marR="8255">
              <a:lnSpc>
                <a:spcPts val="1560"/>
              </a:lnSpc>
            </a:pPr>
            <a:r>
              <a:rPr sz="1400" spc="-5" dirty="0">
                <a:latin typeface="Bell MT"/>
                <a:cs typeface="Bell MT"/>
              </a:rPr>
              <a:t>Amazon Virtual </a:t>
            </a:r>
            <a:r>
              <a:rPr sz="1400" dirty="0">
                <a:latin typeface="Bell MT"/>
                <a:cs typeface="Bell MT"/>
              </a:rPr>
              <a:t>Private </a:t>
            </a:r>
            <a:r>
              <a:rPr sz="1400" spc="-5" dirty="0">
                <a:latin typeface="Bell MT"/>
                <a:cs typeface="Bell MT"/>
              </a:rPr>
              <a:t>Cloud </a:t>
            </a:r>
            <a:r>
              <a:rPr sz="1400" dirty="0">
                <a:latin typeface="Bell MT"/>
                <a:cs typeface="Bell MT"/>
              </a:rPr>
              <a:t>(Amazon </a:t>
            </a:r>
            <a:r>
              <a:rPr sz="1400" spc="-5" dirty="0">
                <a:latin typeface="Bell MT"/>
                <a:cs typeface="Bell MT"/>
              </a:rPr>
              <a:t>VPC) enables </a:t>
            </a:r>
            <a:r>
              <a:rPr sz="1400" dirty="0">
                <a:latin typeface="Bell MT"/>
                <a:cs typeface="Bell MT"/>
              </a:rPr>
              <a:t>you to </a:t>
            </a:r>
            <a:r>
              <a:rPr sz="1400" spc="-5" dirty="0">
                <a:latin typeface="Bell MT"/>
                <a:cs typeface="Bell MT"/>
              </a:rPr>
              <a:t>launch Amazon  </a:t>
            </a:r>
            <a:r>
              <a:rPr sz="1400" dirty="0">
                <a:latin typeface="Bell MT"/>
                <a:cs typeface="Bell MT"/>
              </a:rPr>
              <a:t>Web Services </a:t>
            </a:r>
            <a:r>
              <a:rPr sz="1400" spc="-5" dirty="0">
                <a:latin typeface="Bell MT"/>
                <a:cs typeface="Bell MT"/>
              </a:rPr>
              <a:t>(AWS) resources into </a:t>
            </a:r>
            <a:r>
              <a:rPr sz="1400" dirty="0">
                <a:latin typeface="Bell MT"/>
                <a:cs typeface="Bell MT"/>
              </a:rPr>
              <a:t>a </a:t>
            </a:r>
            <a:r>
              <a:rPr sz="1400" spc="-5" dirty="0">
                <a:latin typeface="Bell MT"/>
                <a:cs typeface="Bell MT"/>
              </a:rPr>
              <a:t>virtual network that you've</a:t>
            </a:r>
            <a:r>
              <a:rPr sz="1400" spc="-10" dirty="0">
                <a:latin typeface="Bell MT"/>
                <a:cs typeface="Bell MT"/>
              </a:rPr>
              <a:t> </a:t>
            </a:r>
            <a:r>
              <a:rPr sz="1400" spc="-5" dirty="0">
                <a:latin typeface="Bell MT"/>
                <a:cs typeface="Bell MT"/>
              </a:rPr>
              <a:t>defined.</a:t>
            </a:r>
            <a:endParaRPr sz="1400" dirty="0">
              <a:latin typeface="Bell MT"/>
              <a:cs typeface="Bell MT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200" dirty="0">
              <a:latin typeface="Bell MT"/>
              <a:cs typeface="Bell MT"/>
            </a:endParaRPr>
          </a:p>
          <a:p>
            <a:pPr marL="12700">
              <a:lnSpc>
                <a:spcPct val="100000"/>
              </a:lnSpc>
            </a:pPr>
            <a:r>
              <a:rPr sz="1400" spc="-5" dirty="0">
                <a:latin typeface="Bell MT"/>
                <a:cs typeface="Bell MT"/>
              </a:rPr>
              <a:t>You </a:t>
            </a:r>
            <a:r>
              <a:rPr sz="1400" dirty="0">
                <a:latin typeface="Bell MT"/>
                <a:cs typeface="Bell MT"/>
              </a:rPr>
              <a:t>can create </a:t>
            </a:r>
            <a:r>
              <a:rPr sz="1400" spc="-5" dirty="0">
                <a:latin typeface="Bell MT"/>
                <a:cs typeface="Bell MT"/>
              </a:rPr>
              <a:t>isolated networks for </a:t>
            </a:r>
            <a:r>
              <a:rPr sz="1400" dirty="0">
                <a:latin typeface="Bell MT"/>
                <a:cs typeface="Bell MT"/>
              </a:rPr>
              <a:t>your </a:t>
            </a:r>
            <a:r>
              <a:rPr sz="1400" spc="-5" dirty="0">
                <a:latin typeface="Bell MT"/>
                <a:cs typeface="Bell MT"/>
              </a:rPr>
              <a:t>applications </a:t>
            </a:r>
            <a:r>
              <a:rPr sz="1400" dirty="0">
                <a:latin typeface="Bell MT"/>
                <a:cs typeface="Bell MT"/>
              </a:rPr>
              <a:t>or</a:t>
            </a:r>
            <a:r>
              <a:rPr sz="1400" spc="-30" dirty="0">
                <a:latin typeface="Bell MT"/>
                <a:cs typeface="Bell MT"/>
              </a:rPr>
              <a:t> </a:t>
            </a:r>
            <a:r>
              <a:rPr sz="1400" spc="-5" dirty="0">
                <a:latin typeface="Bell MT"/>
                <a:cs typeface="Bell MT"/>
              </a:rPr>
              <a:t>clients.</a:t>
            </a:r>
            <a:endParaRPr sz="1400" dirty="0">
              <a:latin typeface="Bell MT"/>
              <a:cs typeface="Bell MT"/>
            </a:endParaRPr>
          </a:p>
          <a:p>
            <a:pPr>
              <a:lnSpc>
                <a:spcPct val="100000"/>
              </a:lnSpc>
            </a:pPr>
            <a:endParaRPr sz="1450" dirty="0">
              <a:latin typeface="Bell MT"/>
              <a:cs typeface="Bell MT"/>
            </a:endParaRPr>
          </a:p>
          <a:p>
            <a:pPr marL="12700" marR="5080" algn="just">
              <a:lnSpc>
                <a:spcPct val="92000"/>
              </a:lnSpc>
            </a:pPr>
            <a:r>
              <a:rPr sz="1400" b="1" dirty="0">
                <a:latin typeface="Bell MT"/>
                <a:cs typeface="Bell MT"/>
              </a:rPr>
              <a:t>VPC: </a:t>
            </a:r>
            <a:r>
              <a:rPr sz="1400" dirty="0">
                <a:latin typeface="Bell MT"/>
                <a:cs typeface="Bell MT"/>
              </a:rPr>
              <a:t>A </a:t>
            </a:r>
            <a:r>
              <a:rPr sz="1400" i="1" spc="-5" dirty="0">
                <a:latin typeface="Bell MT"/>
                <a:cs typeface="Bell MT"/>
              </a:rPr>
              <a:t>virtual private cloud </a:t>
            </a:r>
            <a:r>
              <a:rPr sz="1400" spc="-5" dirty="0">
                <a:latin typeface="Bell MT"/>
                <a:cs typeface="Bell MT"/>
              </a:rPr>
              <a:t>(VPC) is </a:t>
            </a:r>
            <a:r>
              <a:rPr sz="1400" dirty="0">
                <a:latin typeface="Bell MT"/>
                <a:cs typeface="Bell MT"/>
              </a:rPr>
              <a:t>a </a:t>
            </a:r>
            <a:r>
              <a:rPr sz="1400" spc="-5" dirty="0">
                <a:latin typeface="Bell MT"/>
                <a:cs typeface="Bell MT"/>
              </a:rPr>
              <a:t>virtual network dedicated </a:t>
            </a:r>
            <a:r>
              <a:rPr sz="1400" dirty="0">
                <a:latin typeface="Bell MT"/>
                <a:cs typeface="Bell MT"/>
              </a:rPr>
              <a:t>to your AWS  account. It </a:t>
            </a:r>
            <a:r>
              <a:rPr sz="1400" spc="-5" dirty="0">
                <a:latin typeface="Bell MT"/>
                <a:cs typeface="Bell MT"/>
              </a:rPr>
              <a:t>is logically isolated from other virtual networks in </a:t>
            </a:r>
            <a:r>
              <a:rPr sz="1400" dirty="0">
                <a:latin typeface="Bell MT"/>
                <a:cs typeface="Bell MT"/>
              </a:rPr>
              <a:t>the AWS cloud.  </a:t>
            </a:r>
            <a:r>
              <a:rPr sz="1400" spc="-5" dirty="0">
                <a:latin typeface="Bell MT"/>
                <a:cs typeface="Bell MT"/>
              </a:rPr>
              <a:t>You </a:t>
            </a:r>
            <a:r>
              <a:rPr sz="1400" dirty="0">
                <a:latin typeface="Bell MT"/>
                <a:cs typeface="Bell MT"/>
              </a:rPr>
              <a:t>can </a:t>
            </a:r>
            <a:r>
              <a:rPr sz="1400" spc="-5" dirty="0">
                <a:latin typeface="Bell MT"/>
                <a:cs typeface="Bell MT"/>
              </a:rPr>
              <a:t>launch </a:t>
            </a:r>
            <a:r>
              <a:rPr sz="1400" dirty="0">
                <a:latin typeface="Bell MT"/>
                <a:cs typeface="Bell MT"/>
              </a:rPr>
              <a:t>your AWS </a:t>
            </a:r>
            <a:r>
              <a:rPr sz="1400" spc="-5" dirty="0">
                <a:latin typeface="Bell MT"/>
                <a:cs typeface="Bell MT"/>
              </a:rPr>
              <a:t>resources, such </a:t>
            </a:r>
            <a:r>
              <a:rPr sz="1400" dirty="0">
                <a:latin typeface="Bell MT"/>
                <a:cs typeface="Bell MT"/>
              </a:rPr>
              <a:t>as </a:t>
            </a:r>
            <a:r>
              <a:rPr sz="1400" spc="-5" dirty="0">
                <a:latin typeface="Bell MT"/>
                <a:cs typeface="Bell MT"/>
              </a:rPr>
              <a:t>Amazon </a:t>
            </a:r>
            <a:r>
              <a:rPr sz="1400" dirty="0">
                <a:latin typeface="Bell MT"/>
                <a:cs typeface="Bell MT"/>
              </a:rPr>
              <a:t>EC2 </a:t>
            </a:r>
            <a:r>
              <a:rPr sz="1400" spc="-5" dirty="0">
                <a:latin typeface="Bell MT"/>
                <a:cs typeface="Bell MT"/>
              </a:rPr>
              <a:t>instances, into </a:t>
            </a:r>
            <a:r>
              <a:rPr sz="1400" dirty="0">
                <a:latin typeface="Bell MT"/>
                <a:cs typeface="Bell MT"/>
              </a:rPr>
              <a:t>your  </a:t>
            </a:r>
            <a:r>
              <a:rPr sz="1400" spc="-5" dirty="0">
                <a:latin typeface="Bell MT"/>
                <a:cs typeface="Bell MT"/>
              </a:rPr>
              <a:t>VPC. You </a:t>
            </a:r>
            <a:r>
              <a:rPr sz="1400" dirty="0">
                <a:latin typeface="Bell MT"/>
                <a:cs typeface="Bell MT"/>
              </a:rPr>
              <a:t>can </a:t>
            </a:r>
            <a:r>
              <a:rPr sz="1400" spc="-5" dirty="0">
                <a:latin typeface="Bell MT"/>
                <a:cs typeface="Bell MT"/>
              </a:rPr>
              <a:t>configure </a:t>
            </a:r>
            <a:r>
              <a:rPr sz="1400" dirty="0">
                <a:latin typeface="Bell MT"/>
                <a:cs typeface="Bell MT"/>
              </a:rPr>
              <a:t>your </a:t>
            </a:r>
            <a:r>
              <a:rPr sz="1400" spc="-5" dirty="0">
                <a:latin typeface="Bell MT"/>
                <a:cs typeface="Bell MT"/>
              </a:rPr>
              <a:t>VPC; </a:t>
            </a:r>
            <a:r>
              <a:rPr sz="1400" dirty="0">
                <a:latin typeface="Bell MT"/>
                <a:cs typeface="Bell MT"/>
              </a:rPr>
              <a:t>you can select </a:t>
            </a:r>
            <a:r>
              <a:rPr sz="1400" spc="-5" dirty="0">
                <a:latin typeface="Bell MT"/>
                <a:cs typeface="Bell MT"/>
              </a:rPr>
              <a:t>its </a:t>
            </a:r>
            <a:r>
              <a:rPr sz="1400" dirty="0">
                <a:latin typeface="Bell MT"/>
                <a:cs typeface="Bell MT"/>
              </a:rPr>
              <a:t>IP address </a:t>
            </a:r>
            <a:r>
              <a:rPr sz="1400" spc="-5" dirty="0">
                <a:latin typeface="Bell MT"/>
                <a:cs typeface="Bell MT"/>
              </a:rPr>
              <a:t>range, </a:t>
            </a:r>
            <a:r>
              <a:rPr sz="1400" dirty="0">
                <a:latin typeface="Bell MT"/>
                <a:cs typeface="Bell MT"/>
              </a:rPr>
              <a:t>create  </a:t>
            </a:r>
            <a:r>
              <a:rPr sz="1400" spc="-5" dirty="0">
                <a:latin typeface="Bell MT"/>
                <a:cs typeface="Bell MT"/>
              </a:rPr>
              <a:t>subnets, and configure route tables, network gateways, </a:t>
            </a:r>
            <a:r>
              <a:rPr sz="1400" dirty="0">
                <a:latin typeface="Bell MT"/>
                <a:cs typeface="Bell MT"/>
              </a:rPr>
              <a:t>and </a:t>
            </a:r>
            <a:r>
              <a:rPr sz="1400" spc="-5" dirty="0">
                <a:latin typeface="Bell MT"/>
                <a:cs typeface="Bell MT"/>
              </a:rPr>
              <a:t>security</a:t>
            </a:r>
            <a:r>
              <a:rPr sz="1400" spc="65" dirty="0">
                <a:latin typeface="Bell MT"/>
                <a:cs typeface="Bell MT"/>
              </a:rPr>
              <a:t> </a:t>
            </a:r>
            <a:r>
              <a:rPr sz="1400" spc="-5" dirty="0">
                <a:latin typeface="Bell MT"/>
                <a:cs typeface="Bell MT"/>
              </a:rPr>
              <a:t>settings.</a:t>
            </a:r>
            <a:endParaRPr sz="1400" dirty="0">
              <a:latin typeface="Bell MT"/>
              <a:cs typeface="Bell MT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400" dirty="0">
              <a:latin typeface="Bell MT"/>
              <a:cs typeface="Bell MT"/>
            </a:endParaRPr>
          </a:p>
          <a:p>
            <a:pPr marL="12700" marR="6350" algn="just">
              <a:lnSpc>
                <a:spcPct val="91900"/>
              </a:lnSpc>
            </a:pPr>
            <a:r>
              <a:rPr sz="1400" b="1" spc="-5" dirty="0">
                <a:latin typeface="Bell MT"/>
                <a:cs typeface="Bell MT"/>
              </a:rPr>
              <a:t>Subnet: </a:t>
            </a:r>
            <a:r>
              <a:rPr sz="1400" dirty="0">
                <a:latin typeface="Bell MT"/>
                <a:cs typeface="Bell MT"/>
              </a:rPr>
              <a:t>A </a:t>
            </a:r>
            <a:r>
              <a:rPr sz="1400" i="1" dirty="0">
                <a:latin typeface="Bell MT"/>
                <a:cs typeface="Bell MT"/>
              </a:rPr>
              <a:t>subnet </a:t>
            </a:r>
            <a:r>
              <a:rPr sz="1400" spc="-5" dirty="0">
                <a:latin typeface="Bell MT"/>
                <a:cs typeface="Bell MT"/>
              </a:rPr>
              <a:t>is </a:t>
            </a:r>
            <a:r>
              <a:rPr sz="1400" dirty="0">
                <a:latin typeface="Bell MT"/>
                <a:cs typeface="Bell MT"/>
              </a:rPr>
              <a:t>a </a:t>
            </a:r>
            <a:r>
              <a:rPr sz="1400" spc="-5" dirty="0">
                <a:latin typeface="Bell MT"/>
                <a:cs typeface="Bell MT"/>
              </a:rPr>
              <a:t>range </a:t>
            </a:r>
            <a:r>
              <a:rPr sz="1400" dirty="0">
                <a:latin typeface="Bell MT"/>
                <a:cs typeface="Bell MT"/>
              </a:rPr>
              <a:t>of IP </a:t>
            </a:r>
            <a:r>
              <a:rPr sz="1400" spc="-5" dirty="0">
                <a:latin typeface="Bell MT"/>
                <a:cs typeface="Bell MT"/>
              </a:rPr>
              <a:t>addresses in </a:t>
            </a:r>
            <a:r>
              <a:rPr sz="1400" dirty="0">
                <a:latin typeface="Bell MT"/>
                <a:cs typeface="Bell MT"/>
              </a:rPr>
              <a:t>your </a:t>
            </a:r>
            <a:r>
              <a:rPr sz="1400" spc="-5" dirty="0">
                <a:latin typeface="Bell MT"/>
                <a:cs typeface="Bell MT"/>
              </a:rPr>
              <a:t>VPC. You </a:t>
            </a:r>
            <a:r>
              <a:rPr sz="1400" dirty="0">
                <a:latin typeface="Bell MT"/>
                <a:cs typeface="Bell MT"/>
              </a:rPr>
              <a:t>can </a:t>
            </a:r>
            <a:r>
              <a:rPr sz="1400" spc="-5" dirty="0">
                <a:latin typeface="Bell MT"/>
                <a:cs typeface="Bell MT"/>
              </a:rPr>
              <a:t>launch AWS  </a:t>
            </a:r>
            <a:r>
              <a:rPr sz="1400" dirty="0">
                <a:latin typeface="Bell MT"/>
                <a:cs typeface="Bell MT"/>
              </a:rPr>
              <a:t>resources </a:t>
            </a:r>
            <a:r>
              <a:rPr sz="1400" spc="-5" dirty="0">
                <a:latin typeface="Bell MT"/>
                <a:cs typeface="Bell MT"/>
              </a:rPr>
              <a:t>into </a:t>
            </a:r>
            <a:r>
              <a:rPr sz="1400" dirty="0">
                <a:latin typeface="Bell MT"/>
                <a:cs typeface="Bell MT"/>
              </a:rPr>
              <a:t>a subnet </a:t>
            </a:r>
            <a:r>
              <a:rPr sz="1400" spc="-5" dirty="0">
                <a:latin typeface="Bell MT"/>
                <a:cs typeface="Bell MT"/>
              </a:rPr>
              <a:t>that </a:t>
            </a:r>
            <a:r>
              <a:rPr sz="1400" dirty="0">
                <a:latin typeface="Bell MT"/>
                <a:cs typeface="Bell MT"/>
              </a:rPr>
              <a:t>you select. </a:t>
            </a:r>
            <a:r>
              <a:rPr sz="1400" spc="-5" dirty="0">
                <a:latin typeface="Bell MT"/>
                <a:cs typeface="Bell MT"/>
              </a:rPr>
              <a:t>Use </a:t>
            </a:r>
            <a:r>
              <a:rPr sz="1400" dirty="0">
                <a:latin typeface="Bell MT"/>
                <a:cs typeface="Bell MT"/>
              </a:rPr>
              <a:t>a public </a:t>
            </a:r>
            <a:r>
              <a:rPr sz="1400" spc="-5" dirty="0">
                <a:latin typeface="Bell MT"/>
                <a:cs typeface="Bell MT"/>
              </a:rPr>
              <a:t>subnet for </a:t>
            </a:r>
            <a:r>
              <a:rPr sz="1400" dirty="0">
                <a:latin typeface="Bell MT"/>
                <a:cs typeface="Bell MT"/>
              </a:rPr>
              <a:t>resources </a:t>
            </a:r>
            <a:r>
              <a:rPr sz="1400" spc="-5" dirty="0">
                <a:latin typeface="Bell MT"/>
                <a:cs typeface="Bell MT"/>
              </a:rPr>
              <a:t>that  must </a:t>
            </a:r>
            <a:r>
              <a:rPr sz="1400" dirty="0">
                <a:latin typeface="Bell MT"/>
                <a:cs typeface="Bell MT"/>
              </a:rPr>
              <a:t>be </a:t>
            </a:r>
            <a:r>
              <a:rPr sz="1400" spc="-5" dirty="0">
                <a:latin typeface="Bell MT"/>
                <a:cs typeface="Bell MT"/>
              </a:rPr>
              <a:t>connected </a:t>
            </a:r>
            <a:r>
              <a:rPr sz="1400" spc="-10" dirty="0">
                <a:latin typeface="Bell MT"/>
                <a:cs typeface="Bell MT"/>
              </a:rPr>
              <a:t>to </a:t>
            </a:r>
            <a:r>
              <a:rPr sz="1400" dirty="0">
                <a:latin typeface="Bell MT"/>
                <a:cs typeface="Bell MT"/>
              </a:rPr>
              <a:t>the </a:t>
            </a:r>
            <a:r>
              <a:rPr sz="1400" spc="-5" dirty="0">
                <a:latin typeface="Bell MT"/>
                <a:cs typeface="Bell MT"/>
              </a:rPr>
              <a:t>Internet, </a:t>
            </a:r>
            <a:r>
              <a:rPr sz="1400" dirty="0">
                <a:latin typeface="Bell MT"/>
                <a:cs typeface="Bell MT"/>
              </a:rPr>
              <a:t>and a </a:t>
            </a:r>
            <a:r>
              <a:rPr sz="1400" spc="-5" dirty="0">
                <a:latin typeface="Bell MT"/>
                <a:cs typeface="Bell MT"/>
              </a:rPr>
              <a:t>private subnet for </a:t>
            </a:r>
            <a:r>
              <a:rPr sz="1400" dirty="0">
                <a:latin typeface="Bell MT"/>
                <a:cs typeface="Bell MT"/>
              </a:rPr>
              <a:t>resources </a:t>
            </a:r>
            <a:r>
              <a:rPr sz="1400" spc="-5" dirty="0">
                <a:latin typeface="Bell MT"/>
                <a:cs typeface="Bell MT"/>
              </a:rPr>
              <a:t>that won't  </a:t>
            </a:r>
            <a:r>
              <a:rPr sz="1400" dirty="0">
                <a:latin typeface="Bell MT"/>
                <a:cs typeface="Bell MT"/>
              </a:rPr>
              <a:t>be </a:t>
            </a:r>
            <a:r>
              <a:rPr sz="1400" spc="-5" dirty="0">
                <a:latin typeface="Bell MT"/>
                <a:cs typeface="Bell MT"/>
              </a:rPr>
              <a:t>connected to </a:t>
            </a:r>
            <a:r>
              <a:rPr sz="1400" dirty="0">
                <a:latin typeface="Bell MT"/>
                <a:cs typeface="Bell MT"/>
              </a:rPr>
              <a:t>the</a:t>
            </a:r>
            <a:r>
              <a:rPr sz="1400" spc="-10" dirty="0">
                <a:latin typeface="Bell MT"/>
                <a:cs typeface="Bell MT"/>
              </a:rPr>
              <a:t> </a:t>
            </a:r>
            <a:r>
              <a:rPr sz="1400" spc="-5" dirty="0">
                <a:latin typeface="Bell MT"/>
                <a:cs typeface="Bell MT"/>
              </a:rPr>
              <a:t>Internet.</a:t>
            </a:r>
            <a:endParaRPr sz="1400" dirty="0">
              <a:latin typeface="Bell MT"/>
              <a:cs typeface="Bell MT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450" dirty="0">
              <a:latin typeface="Bell MT"/>
              <a:cs typeface="Bell MT"/>
            </a:endParaRPr>
          </a:p>
          <a:p>
            <a:pPr marL="12700" marR="5080">
              <a:lnSpc>
                <a:spcPts val="1550"/>
              </a:lnSpc>
            </a:pPr>
            <a:r>
              <a:rPr sz="1400" b="1" spc="-5" dirty="0">
                <a:latin typeface="Bell MT"/>
                <a:cs typeface="Bell MT"/>
              </a:rPr>
              <a:t>Route Table: </a:t>
            </a:r>
            <a:r>
              <a:rPr sz="1400" dirty="0">
                <a:latin typeface="Bell MT"/>
                <a:cs typeface="Bell MT"/>
              </a:rPr>
              <a:t>A </a:t>
            </a:r>
            <a:r>
              <a:rPr sz="1400" i="1" spc="-5" dirty="0">
                <a:latin typeface="Bell MT"/>
                <a:cs typeface="Bell MT"/>
              </a:rPr>
              <a:t>route table </a:t>
            </a:r>
            <a:r>
              <a:rPr sz="1400" spc="-5" dirty="0">
                <a:latin typeface="Bell MT"/>
                <a:cs typeface="Bell MT"/>
              </a:rPr>
              <a:t>contains </a:t>
            </a:r>
            <a:r>
              <a:rPr sz="1400" dirty="0">
                <a:latin typeface="Bell MT"/>
                <a:cs typeface="Bell MT"/>
              </a:rPr>
              <a:t>a set of rules, </a:t>
            </a:r>
            <a:r>
              <a:rPr sz="1400" spc="-5" dirty="0">
                <a:latin typeface="Bell MT"/>
                <a:cs typeface="Bell MT"/>
              </a:rPr>
              <a:t>called </a:t>
            </a:r>
            <a:r>
              <a:rPr sz="1400" i="1" spc="-5" dirty="0">
                <a:latin typeface="Bell MT"/>
                <a:cs typeface="Bell MT"/>
              </a:rPr>
              <a:t>routes</a:t>
            </a:r>
            <a:r>
              <a:rPr sz="1400" spc="-5" dirty="0">
                <a:latin typeface="Bell MT"/>
                <a:cs typeface="Bell MT"/>
              </a:rPr>
              <a:t>, that are used </a:t>
            </a:r>
            <a:r>
              <a:rPr sz="1400" dirty="0">
                <a:latin typeface="Bell MT"/>
                <a:cs typeface="Bell MT"/>
              </a:rPr>
              <a:t>to  </a:t>
            </a:r>
            <a:r>
              <a:rPr sz="1400" spc="-5" dirty="0">
                <a:latin typeface="Bell MT"/>
                <a:cs typeface="Bell MT"/>
              </a:rPr>
              <a:t>determine </a:t>
            </a:r>
            <a:r>
              <a:rPr sz="1400" dirty="0">
                <a:latin typeface="Bell MT"/>
                <a:cs typeface="Bell MT"/>
              </a:rPr>
              <a:t>where </a:t>
            </a:r>
            <a:r>
              <a:rPr sz="1400" spc="-5" dirty="0">
                <a:latin typeface="Bell MT"/>
                <a:cs typeface="Bell MT"/>
              </a:rPr>
              <a:t>network traffic is</a:t>
            </a:r>
            <a:r>
              <a:rPr sz="1400" dirty="0">
                <a:latin typeface="Bell MT"/>
                <a:cs typeface="Bell MT"/>
              </a:rPr>
              <a:t> </a:t>
            </a:r>
            <a:r>
              <a:rPr sz="1400" spc="-5" dirty="0">
                <a:latin typeface="Bell MT"/>
                <a:cs typeface="Bell MT"/>
              </a:rPr>
              <a:t>directed.</a:t>
            </a:r>
            <a:endParaRPr sz="1400" dirty="0">
              <a:latin typeface="Bell MT"/>
              <a:cs typeface="Bell MT"/>
            </a:endParaRPr>
          </a:p>
          <a:p>
            <a:pPr marL="12700">
              <a:lnSpc>
                <a:spcPts val="1440"/>
              </a:lnSpc>
            </a:pPr>
            <a:r>
              <a:rPr sz="1400" spc="-5" dirty="0">
                <a:latin typeface="Bell MT"/>
                <a:cs typeface="Bell MT"/>
              </a:rPr>
              <a:t>Each subnet in </a:t>
            </a:r>
            <a:r>
              <a:rPr sz="1400" dirty="0">
                <a:latin typeface="Bell MT"/>
                <a:cs typeface="Bell MT"/>
              </a:rPr>
              <a:t>your </a:t>
            </a:r>
            <a:r>
              <a:rPr sz="1400" spc="-5" dirty="0">
                <a:latin typeface="Bell MT"/>
                <a:cs typeface="Bell MT"/>
              </a:rPr>
              <a:t>VPC must </a:t>
            </a:r>
            <a:r>
              <a:rPr sz="1400" dirty="0">
                <a:latin typeface="Bell MT"/>
                <a:cs typeface="Bell MT"/>
              </a:rPr>
              <a:t>be </a:t>
            </a:r>
            <a:r>
              <a:rPr sz="1400" spc="-5" dirty="0">
                <a:latin typeface="Bell MT"/>
                <a:cs typeface="Bell MT"/>
              </a:rPr>
              <a:t>associated with </a:t>
            </a:r>
            <a:r>
              <a:rPr sz="1400" dirty="0">
                <a:latin typeface="Bell MT"/>
                <a:cs typeface="Bell MT"/>
              </a:rPr>
              <a:t>a </a:t>
            </a:r>
            <a:r>
              <a:rPr sz="1400" spc="-5" dirty="0">
                <a:latin typeface="Bell MT"/>
                <a:cs typeface="Bell MT"/>
              </a:rPr>
              <a:t>route </a:t>
            </a:r>
            <a:r>
              <a:rPr sz="1400" spc="-10" dirty="0">
                <a:latin typeface="Bell MT"/>
                <a:cs typeface="Bell MT"/>
              </a:rPr>
              <a:t>table; </a:t>
            </a:r>
            <a:r>
              <a:rPr sz="1400" dirty="0">
                <a:latin typeface="Bell MT"/>
                <a:cs typeface="Bell MT"/>
              </a:rPr>
              <a:t>the </a:t>
            </a:r>
            <a:r>
              <a:rPr sz="1400" spc="-5" dirty="0">
                <a:latin typeface="Bell MT"/>
                <a:cs typeface="Bell MT"/>
              </a:rPr>
              <a:t>table</a:t>
            </a:r>
            <a:r>
              <a:rPr sz="1400" spc="55" dirty="0">
                <a:latin typeface="Bell MT"/>
                <a:cs typeface="Bell MT"/>
              </a:rPr>
              <a:t> </a:t>
            </a:r>
            <a:r>
              <a:rPr sz="1400" spc="-5" dirty="0">
                <a:latin typeface="Bell MT"/>
                <a:cs typeface="Bell MT"/>
              </a:rPr>
              <a:t>controls</a:t>
            </a:r>
            <a:endParaRPr sz="1400" dirty="0">
              <a:latin typeface="Bell MT"/>
              <a:cs typeface="Bell MT"/>
            </a:endParaRPr>
          </a:p>
          <a:p>
            <a:pPr marL="12700" marR="8255">
              <a:lnSpc>
                <a:spcPts val="1550"/>
              </a:lnSpc>
              <a:spcBef>
                <a:spcPts val="95"/>
              </a:spcBef>
            </a:pPr>
            <a:r>
              <a:rPr sz="1400" dirty="0">
                <a:latin typeface="Bell MT"/>
                <a:cs typeface="Bell MT"/>
              </a:rPr>
              <a:t>the </a:t>
            </a:r>
            <a:r>
              <a:rPr sz="1400" spc="-5" dirty="0">
                <a:latin typeface="Bell MT"/>
                <a:cs typeface="Bell MT"/>
              </a:rPr>
              <a:t>routing for </a:t>
            </a:r>
            <a:r>
              <a:rPr sz="1400" dirty="0">
                <a:latin typeface="Bell MT"/>
                <a:cs typeface="Bell MT"/>
              </a:rPr>
              <a:t>the </a:t>
            </a:r>
            <a:r>
              <a:rPr sz="1400" spc="-5" dirty="0">
                <a:latin typeface="Bell MT"/>
                <a:cs typeface="Bell MT"/>
              </a:rPr>
              <a:t>subnet. </a:t>
            </a:r>
            <a:r>
              <a:rPr sz="1400" dirty="0">
                <a:latin typeface="Bell MT"/>
                <a:cs typeface="Bell MT"/>
              </a:rPr>
              <a:t>A </a:t>
            </a:r>
            <a:r>
              <a:rPr sz="1400" spc="-5" dirty="0">
                <a:latin typeface="Bell MT"/>
                <a:cs typeface="Bell MT"/>
              </a:rPr>
              <a:t>subnet </a:t>
            </a:r>
            <a:r>
              <a:rPr sz="1400" dirty="0">
                <a:latin typeface="Bell MT"/>
                <a:cs typeface="Bell MT"/>
              </a:rPr>
              <a:t>can </a:t>
            </a:r>
            <a:r>
              <a:rPr sz="1400" spc="-10" dirty="0">
                <a:latin typeface="Bell MT"/>
                <a:cs typeface="Bell MT"/>
              </a:rPr>
              <a:t>only </a:t>
            </a:r>
            <a:r>
              <a:rPr sz="1400" dirty="0">
                <a:latin typeface="Bell MT"/>
                <a:cs typeface="Bell MT"/>
              </a:rPr>
              <a:t>be </a:t>
            </a:r>
            <a:r>
              <a:rPr sz="1400" spc="-5" dirty="0">
                <a:latin typeface="Bell MT"/>
                <a:cs typeface="Bell MT"/>
              </a:rPr>
              <a:t>associated with one route table </a:t>
            </a:r>
            <a:r>
              <a:rPr sz="1400" spc="-10" dirty="0">
                <a:latin typeface="Bell MT"/>
                <a:cs typeface="Bell MT"/>
              </a:rPr>
              <a:t>at  </a:t>
            </a:r>
            <a:r>
              <a:rPr sz="1400" dirty="0">
                <a:latin typeface="Bell MT"/>
                <a:cs typeface="Bell MT"/>
              </a:rPr>
              <a:t>a </a:t>
            </a:r>
            <a:r>
              <a:rPr sz="1400" spc="-5" dirty="0">
                <a:latin typeface="Bell MT"/>
                <a:cs typeface="Bell MT"/>
              </a:rPr>
              <a:t>time, </a:t>
            </a:r>
            <a:r>
              <a:rPr sz="1400" dirty="0">
                <a:latin typeface="Bell MT"/>
                <a:cs typeface="Bell MT"/>
              </a:rPr>
              <a:t>but you can </a:t>
            </a:r>
            <a:r>
              <a:rPr sz="1400" spc="-5" dirty="0">
                <a:latin typeface="Bell MT"/>
                <a:cs typeface="Bell MT"/>
              </a:rPr>
              <a:t>associate multiple subnets with </a:t>
            </a:r>
            <a:r>
              <a:rPr sz="1400" dirty="0">
                <a:latin typeface="Bell MT"/>
                <a:cs typeface="Bell MT"/>
              </a:rPr>
              <a:t>the </a:t>
            </a:r>
            <a:r>
              <a:rPr sz="1400" spc="-5" dirty="0">
                <a:latin typeface="Bell MT"/>
                <a:cs typeface="Bell MT"/>
              </a:rPr>
              <a:t>same route</a:t>
            </a:r>
            <a:r>
              <a:rPr sz="1400" spc="5" dirty="0">
                <a:latin typeface="Bell MT"/>
                <a:cs typeface="Bell MT"/>
              </a:rPr>
              <a:t> </a:t>
            </a:r>
            <a:r>
              <a:rPr sz="1400" spc="-5" dirty="0">
                <a:latin typeface="Bell MT"/>
                <a:cs typeface="Bell MT"/>
              </a:rPr>
              <a:t>table.</a:t>
            </a:r>
            <a:endParaRPr sz="1400" dirty="0">
              <a:latin typeface="Bell MT"/>
              <a:cs typeface="Bell MT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400" dirty="0">
              <a:latin typeface="Bell MT"/>
              <a:cs typeface="Bell MT"/>
            </a:endParaRPr>
          </a:p>
          <a:p>
            <a:pPr marL="12700" marR="5715" algn="just">
              <a:lnSpc>
                <a:spcPct val="91900"/>
              </a:lnSpc>
            </a:pPr>
            <a:r>
              <a:rPr sz="1400" b="1" spc="-5" dirty="0">
                <a:latin typeface="Bell MT"/>
                <a:cs typeface="Bell MT"/>
              </a:rPr>
              <a:t>Internet Gateway: </a:t>
            </a:r>
            <a:r>
              <a:rPr sz="1400" spc="-5" dirty="0">
                <a:latin typeface="Bell MT"/>
                <a:cs typeface="Bell MT"/>
              </a:rPr>
              <a:t>An Internet gateway is </a:t>
            </a:r>
            <a:r>
              <a:rPr sz="1400" dirty="0">
                <a:latin typeface="Bell MT"/>
                <a:cs typeface="Bell MT"/>
              </a:rPr>
              <a:t>a </a:t>
            </a:r>
            <a:r>
              <a:rPr sz="1400" spc="-5" dirty="0">
                <a:latin typeface="Bell MT"/>
                <a:cs typeface="Bell MT"/>
              </a:rPr>
              <a:t>horizontally scaled, redundant, and  </a:t>
            </a:r>
            <a:r>
              <a:rPr sz="1400" dirty="0">
                <a:latin typeface="Bell MT"/>
                <a:cs typeface="Bell MT"/>
              </a:rPr>
              <a:t>highly </a:t>
            </a:r>
            <a:r>
              <a:rPr sz="1400" spc="-5" dirty="0">
                <a:latin typeface="Bell MT"/>
                <a:cs typeface="Bell MT"/>
              </a:rPr>
              <a:t>available VPC component that allows communication between instances in  </a:t>
            </a:r>
            <a:r>
              <a:rPr sz="1400" dirty="0">
                <a:latin typeface="Bell MT"/>
                <a:cs typeface="Bell MT"/>
              </a:rPr>
              <a:t>your </a:t>
            </a:r>
            <a:r>
              <a:rPr sz="1400" spc="-5" dirty="0">
                <a:latin typeface="Bell MT"/>
                <a:cs typeface="Bell MT"/>
              </a:rPr>
              <a:t>VPC </a:t>
            </a:r>
            <a:r>
              <a:rPr sz="1400" dirty="0">
                <a:latin typeface="Bell MT"/>
                <a:cs typeface="Bell MT"/>
              </a:rPr>
              <a:t>and the </a:t>
            </a:r>
            <a:r>
              <a:rPr sz="1400" spc="-5" dirty="0">
                <a:latin typeface="Bell MT"/>
                <a:cs typeface="Bell MT"/>
              </a:rPr>
              <a:t>Internet. </a:t>
            </a:r>
            <a:r>
              <a:rPr sz="1400" dirty="0">
                <a:latin typeface="Bell MT"/>
                <a:cs typeface="Bell MT"/>
              </a:rPr>
              <a:t>It </a:t>
            </a:r>
            <a:r>
              <a:rPr sz="1400" spc="-5" dirty="0">
                <a:latin typeface="Bell MT"/>
                <a:cs typeface="Bell MT"/>
              </a:rPr>
              <a:t>therefore imposes no availability risks </a:t>
            </a:r>
            <a:r>
              <a:rPr sz="1400" dirty="0">
                <a:latin typeface="Bell MT"/>
                <a:cs typeface="Bell MT"/>
              </a:rPr>
              <a:t>or  </a:t>
            </a:r>
            <a:r>
              <a:rPr sz="1400" spc="-5" dirty="0">
                <a:latin typeface="Bell MT"/>
                <a:cs typeface="Bell MT"/>
              </a:rPr>
              <a:t>bandwidth constraints </a:t>
            </a:r>
            <a:r>
              <a:rPr sz="1400" dirty="0">
                <a:latin typeface="Bell MT"/>
                <a:cs typeface="Bell MT"/>
              </a:rPr>
              <a:t>on your </a:t>
            </a:r>
            <a:r>
              <a:rPr sz="1400" spc="-5" dirty="0">
                <a:latin typeface="Bell MT"/>
                <a:cs typeface="Bell MT"/>
              </a:rPr>
              <a:t>network</a:t>
            </a:r>
            <a:r>
              <a:rPr sz="1400" spc="-25" dirty="0">
                <a:latin typeface="Bell MT"/>
                <a:cs typeface="Bell MT"/>
              </a:rPr>
              <a:t> </a:t>
            </a:r>
            <a:r>
              <a:rPr sz="1400" spc="-5" dirty="0">
                <a:latin typeface="Bell MT"/>
                <a:cs typeface="Bell MT"/>
              </a:rPr>
              <a:t>traffic.</a:t>
            </a:r>
            <a:endParaRPr sz="1400" dirty="0">
              <a:latin typeface="Bell MT"/>
              <a:cs typeface="Bell MT"/>
            </a:endParaRPr>
          </a:p>
          <a:p>
            <a:pPr>
              <a:lnSpc>
                <a:spcPct val="100000"/>
              </a:lnSpc>
            </a:pPr>
            <a:endParaRPr sz="1450" dirty="0">
              <a:latin typeface="Bell MT"/>
              <a:cs typeface="Bell MT"/>
            </a:endParaRPr>
          </a:p>
          <a:p>
            <a:pPr marL="12700" marR="6350" algn="just">
              <a:lnSpc>
                <a:spcPct val="92100"/>
              </a:lnSpc>
            </a:pPr>
            <a:r>
              <a:rPr sz="1400" b="1" dirty="0">
                <a:latin typeface="Bell MT"/>
                <a:cs typeface="Bell MT"/>
              </a:rPr>
              <a:t>An </a:t>
            </a:r>
            <a:r>
              <a:rPr sz="1400" b="1" spc="-5" dirty="0">
                <a:latin typeface="Bell MT"/>
                <a:cs typeface="Bell MT"/>
              </a:rPr>
              <a:t>Internet gateway serves two purposes: </a:t>
            </a:r>
            <a:r>
              <a:rPr sz="1400" spc="-5" dirty="0">
                <a:latin typeface="Bell MT"/>
                <a:cs typeface="Bell MT"/>
              </a:rPr>
              <a:t>to provide </a:t>
            </a:r>
            <a:r>
              <a:rPr sz="1400" dirty="0">
                <a:latin typeface="Bell MT"/>
                <a:cs typeface="Bell MT"/>
              </a:rPr>
              <a:t>a </a:t>
            </a:r>
            <a:r>
              <a:rPr sz="1400" spc="-5" dirty="0">
                <a:latin typeface="Bell MT"/>
                <a:cs typeface="Bell MT"/>
              </a:rPr>
              <a:t>target in </a:t>
            </a:r>
            <a:r>
              <a:rPr sz="1400" dirty="0">
                <a:latin typeface="Bell MT"/>
                <a:cs typeface="Bell MT"/>
              </a:rPr>
              <a:t>your </a:t>
            </a:r>
            <a:r>
              <a:rPr sz="1400" spc="-5" dirty="0">
                <a:latin typeface="Bell MT"/>
                <a:cs typeface="Bell MT"/>
              </a:rPr>
              <a:t>VPC  route tables for Internet-routable traffic, </a:t>
            </a:r>
            <a:r>
              <a:rPr sz="1400" dirty="0">
                <a:latin typeface="Bell MT"/>
                <a:cs typeface="Bell MT"/>
              </a:rPr>
              <a:t>and to </a:t>
            </a:r>
            <a:r>
              <a:rPr sz="1400" spc="-5" dirty="0">
                <a:latin typeface="Bell MT"/>
                <a:cs typeface="Bell MT"/>
              </a:rPr>
              <a:t>perform network </a:t>
            </a:r>
            <a:r>
              <a:rPr sz="1400" dirty="0">
                <a:latin typeface="Bell MT"/>
                <a:cs typeface="Bell MT"/>
              </a:rPr>
              <a:t>address  </a:t>
            </a:r>
            <a:r>
              <a:rPr sz="1400" spc="-5" dirty="0">
                <a:latin typeface="Bell MT"/>
                <a:cs typeface="Bell MT"/>
              </a:rPr>
              <a:t>translation (NAT) </a:t>
            </a:r>
            <a:r>
              <a:rPr sz="1400" dirty="0">
                <a:latin typeface="Bell MT"/>
                <a:cs typeface="Bell MT"/>
              </a:rPr>
              <a:t>for </a:t>
            </a:r>
            <a:r>
              <a:rPr sz="1400" spc="-5" dirty="0">
                <a:latin typeface="Bell MT"/>
                <a:cs typeface="Bell MT"/>
              </a:rPr>
              <a:t>instances that </a:t>
            </a:r>
            <a:r>
              <a:rPr sz="1400" dirty="0">
                <a:latin typeface="Bell MT"/>
                <a:cs typeface="Bell MT"/>
              </a:rPr>
              <a:t>have been </a:t>
            </a:r>
            <a:r>
              <a:rPr sz="1400" spc="-5" dirty="0">
                <a:latin typeface="Bell MT"/>
                <a:cs typeface="Bell MT"/>
              </a:rPr>
              <a:t>assigned public </a:t>
            </a:r>
            <a:r>
              <a:rPr sz="1400" dirty="0">
                <a:latin typeface="Bell MT"/>
                <a:cs typeface="Bell MT"/>
              </a:rPr>
              <a:t>IP</a:t>
            </a:r>
            <a:r>
              <a:rPr sz="1400" spc="5" dirty="0">
                <a:latin typeface="Bell MT"/>
                <a:cs typeface="Bell MT"/>
              </a:rPr>
              <a:t> </a:t>
            </a:r>
            <a:r>
              <a:rPr sz="1400" spc="-5" dirty="0">
                <a:latin typeface="Bell MT"/>
                <a:cs typeface="Bell MT"/>
              </a:rPr>
              <a:t>addresses.</a:t>
            </a:r>
            <a:endParaRPr sz="1400" dirty="0">
              <a:latin typeface="Bell MT"/>
              <a:cs typeface="Bell M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73554" y="1926971"/>
            <a:ext cx="281051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006FC0"/>
                </a:solidFill>
              </a:rPr>
              <a:t>FLOW</a:t>
            </a:r>
            <a:r>
              <a:rPr sz="3600" spc="-90" dirty="0">
                <a:solidFill>
                  <a:srgbClr val="006FC0"/>
                </a:solidFill>
              </a:rPr>
              <a:t> </a:t>
            </a:r>
            <a:r>
              <a:rPr sz="3600" dirty="0">
                <a:solidFill>
                  <a:srgbClr val="006FC0"/>
                </a:solidFill>
              </a:rPr>
              <a:t>LOGS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902004" y="2987675"/>
            <a:ext cx="5840730" cy="13322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latin typeface="Bell MT"/>
                <a:cs typeface="Bell MT"/>
              </a:rPr>
              <a:t>IAM </a:t>
            </a:r>
            <a:r>
              <a:rPr sz="1400" b="1" dirty="0">
                <a:latin typeface="Bell MT"/>
                <a:cs typeface="Bell MT"/>
              </a:rPr>
              <a:t>Roles </a:t>
            </a:r>
            <a:r>
              <a:rPr sz="1400" b="1" spc="-5" dirty="0">
                <a:latin typeface="Bell MT"/>
                <a:cs typeface="Bell MT"/>
              </a:rPr>
              <a:t>for Flow</a:t>
            </a:r>
            <a:r>
              <a:rPr sz="1400" b="1" spc="-20" dirty="0">
                <a:latin typeface="Bell MT"/>
                <a:cs typeface="Bell MT"/>
              </a:rPr>
              <a:t> </a:t>
            </a:r>
            <a:r>
              <a:rPr sz="1400" b="1" spc="-5" dirty="0">
                <a:latin typeface="Bell MT"/>
                <a:cs typeface="Bell MT"/>
              </a:rPr>
              <a:t>Logs:</a:t>
            </a:r>
            <a:endParaRPr sz="1400">
              <a:latin typeface="Bell MT"/>
              <a:cs typeface="Bell MT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250">
              <a:latin typeface="Bell MT"/>
              <a:cs typeface="Bell MT"/>
            </a:endParaRPr>
          </a:p>
          <a:p>
            <a:pPr marL="12700" marR="5080">
              <a:lnSpc>
                <a:spcPct val="106400"/>
              </a:lnSpc>
            </a:pPr>
            <a:r>
              <a:rPr sz="1400" dirty="0">
                <a:latin typeface="Bell MT"/>
                <a:cs typeface="Bell MT"/>
              </a:rPr>
              <a:t>The </a:t>
            </a:r>
            <a:r>
              <a:rPr sz="1400" spc="-5" dirty="0">
                <a:latin typeface="Bell MT"/>
                <a:cs typeface="Bell MT"/>
              </a:rPr>
              <a:t>IAM role that's associated with </a:t>
            </a:r>
            <a:r>
              <a:rPr sz="1400" dirty="0">
                <a:latin typeface="Bell MT"/>
                <a:cs typeface="Bell MT"/>
              </a:rPr>
              <a:t>your </a:t>
            </a:r>
            <a:r>
              <a:rPr sz="1400" spc="-5" dirty="0">
                <a:latin typeface="Bell MT"/>
                <a:cs typeface="Bell MT"/>
              </a:rPr>
              <a:t>flow log must </a:t>
            </a:r>
            <a:r>
              <a:rPr sz="1400" dirty="0">
                <a:latin typeface="Bell MT"/>
                <a:cs typeface="Bell MT"/>
              </a:rPr>
              <a:t>have sufficient  </a:t>
            </a:r>
            <a:r>
              <a:rPr sz="1400" spc="-5" dirty="0">
                <a:latin typeface="Bell MT"/>
                <a:cs typeface="Bell MT"/>
              </a:rPr>
              <a:t>permissions </a:t>
            </a:r>
            <a:r>
              <a:rPr sz="1400" dirty="0">
                <a:latin typeface="Bell MT"/>
                <a:cs typeface="Bell MT"/>
              </a:rPr>
              <a:t>to </a:t>
            </a:r>
            <a:r>
              <a:rPr sz="1400" spc="-5" dirty="0">
                <a:latin typeface="Bell MT"/>
                <a:cs typeface="Bell MT"/>
              </a:rPr>
              <a:t>publish flow logs </a:t>
            </a:r>
            <a:r>
              <a:rPr sz="1400" dirty="0">
                <a:latin typeface="Bell MT"/>
                <a:cs typeface="Bell MT"/>
              </a:rPr>
              <a:t>to </a:t>
            </a:r>
            <a:r>
              <a:rPr sz="1400" spc="-5" dirty="0">
                <a:latin typeface="Bell MT"/>
                <a:cs typeface="Bell MT"/>
              </a:rPr>
              <a:t>the specified log group in CloudWatch Logs.  </a:t>
            </a:r>
            <a:r>
              <a:rPr sz="1400" dirty="0">
                <a:latin typeface="Bell MT"/>
                <a:cs typeface="Bell MT"/>
              </a:rPr>
              <a:t>The </a:t>
            </a:r>
            <a:r>
              <a:rPr sz="1400" spc="-5" dirty="0">
                <a:latin typeface="Bell MT"/>
                <a:cs typeface="Bell MT"/>
              </a:rPr>
              <a:t>IAM </a:t>
            </a:r>
            <a:r>
              <a:rPr sz="1400" dirty="0">
                <a:latin typeface="Bell MT"/>
                <a:cs typeface="Bell MT"/>
              </a:rPr>
              <a:t>policy </a:t>
            </a:r>
            <a:r>
              <a:rPr sz="1400" spc="-10" dirty="0">
                <a:latin typeface="Bell MT"/>
                <a:cs typeface="Bell MT"/>
              </a:rPr>
              <a:t>that's </a:t>
            </a:r>
            <a:r>
              <a:rPr sz="1400" spc="-5" dirty="0">
                <a:latin typeface="Bell MT"/>
                <a:cs typeface="Bell MT"/>
              </a:rPr>
              <a:t>attached to </a:t>
            </a:r>
            <a:r>
              <a:rPr sz="1400" dirty="0">
                <a:latin typeface="Bell MT"/>
                <a:cs typeface="Bell MT"/>
              </a:rPr>
              <a:t>your </a:t>
            </a:r>
            <a:r>
              <a:rPr sz="1400" spc="-5" dirty="0">
                <a:latin typeface="Bell MT"/>
                <a:cs typeface="Bell MT"/>
              </a:rPr>
              <a:t>IAM role must include at least </a:t>
            </a:r>
            <a:r>
              <a:rPr sz="1400" dirty="0">
                <a:latin typeface="Bell MT"/>
                <a:cs typeface="Bell MT"/>
              </a:rPr>
              <a:t>the  </a:t>
            </a:r>
            <a:r>
              <a:rPr sz="1400" spc="-5" dirty="0">
                <a:latin typeface="Bell MT"/>
                <a:cs typeface="Bell MT"/>
              </a:rPr>
              <a:t>following</a:t>
            </a:r>
            <a:r>
              <a:rPr sz="1400" spc="-15" dirty="0">
                <a:latin typeface="Bell MT"/>
                <a:cs typeface="Bell MT"/>
              </a:rPr>
              <a:t> </a:t>
            </a:r>
            <a:r>
              <a:rPr sz="1400" spc="-5" dirty="0">
                <a:latin typeface="Bell MT"/>
                <a:cs typeface="Bell MT"/>
              </a:rPr>
              <a:t>permissions:</a:t>
            </a:r>
            <a:endParaRPr sz="1400">
              <a:latin typeface="Bell MT"/>
              <a:cs typeface="Bel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46455" y="4907280"/>
            <a:ext cx="6081395" cy="3169920"/>
          </a:xfrm>
          <a:prstGeom prst="rect">
            <a:avLst/>
          </a:prstGeom>
          <a:ln w="6096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67945">
              <a:lnSpc>
                <a:spcPts val="1415"/>
              </a:lnSpc>
            </a:pPr>
            <a:r>
              <a:rPr sz="1400" dirty="0">
                <a:latin typeface="Bell MT"/>
                <a:cs typeface="Bell MT"/>
              </a:rPr>
              <a:t>{</a:t>
            </a:r>
            <a:endParaRPr sz="1400">
              <a:latin typeface="Bell MT"/>
              <a:cs typeface="Bell MT"/>
            </a:endParaRPr>
          </a:p>
          <a:p>
            <a:pPr marL="156210">
              <a:lnSpc>
                <a:spcPts val="1560"/>
              </a:lnSpc>
            </a:pPr>
            <a:r>
              <a:rPr sz="1400" spc="-5" dirty="0">
                <a:latin typeface="Bell MT"/>
                <a:cs typeface="Bell MT"/>
              </a:rPr>
              <a:t>"Version": "2012-10-17",</a:t>
            </a:r>
            <a:endParaRPr sz="1400">
              <a:latin typeface="Bell MT"/>
              <a:cs typeface="Bell MT"/>
            </a:endParaRPr>
          </a:p>
          <a:p>
            <a:pPr marL="156210">
              <a:lnSpc>
                <a:spcPts val="1565"/>
              </a:lnSpc>
            </a:pPr>
            <a:r>
              <a:rPr sz="1400" spc="-5" dirty="0">
                <a:latin typeface="Bell MT"/>
                <a:cs typeface="Bell MT"/>
              </a:rPr>
              <a:t>"Statement": </a:t>
            </a:r>
            <a:r>
              <a:rPr sz="1400" dirty="0">
                <a:latin typeface="Bell MT"/>
                <a:cs typeface="Bell MT"/>
              </a:rPr>
              <a:t>[</a:t>
            </a:r>
            <a:endParaRPr sz="1400">
              <a:latin typeface="Bell MT"/>
              <a:cs typeface="Bell MT"/>
            </a:endParaRPr>
          </a:p>
          <a:p>
            <a:pPr marL="246379">
              <a:lnSpc>
                <a:spcPts val="1560"/>
              </a:lnSpc>
            </a:pPr>
            <a:r>
              <a:rPr sz="1400" dirty="0">
                <a:latin typeface="Bell MT"/>
                <a:cs typeface="Bell MT"/>
              </a:rPr>
              <a:t>{</a:t>
            </a:r>
            <a:endParaRPr sz="1400">
              <a:latin typeface="Bell MT"/>
              <a:cs typeface="Bell MT"/>
            </a:endParaRPr>
          </a:p>
          <a:p>
            <a:pPr marL="422909" marR="3646804" indent="-88900">
              <a:lnSpc>
                <a:spcPct val="92600"/>
              </a:lnSpc>
              <a:spcBef>
                <a:spcPts val="65"/>
              </a:spcBef>
            </a:pPr>
            <a:r>
              <a:rPr sz="1400" spc="-5" dirty="0">
                <a:latin typeface="Bell MT"/>
                <a:cs typeface="Bell MT"/>
              </a:rPr>
              <a:t>"Action": </a:t>
            </a:r>
            <a:r>
              <a:rPr sz="1400" dirty="0">
                <a:latin typeface="Bell MT"/>
                <a:cs typeface="Bell MT"/>
              </a:rPr>
              <a:t>[  </a:t>
            </a:r>
            <a:r>
              <a:rPr sz="1400" spc="-5" dirty="0">
                <a:latin typeface="Bell MT"/>
                <a:cs typeface="Bell MT"/>
              </a:rPr>
              <a:t>"logs:CreateLogGroup",  "logs:CreateLogStream",  "logs:PutLogEvents",  "logs:DescribeLogGroups",  "logs:DescribeLogStreams"</a:t>
            </a:r>
            <a:endParaRPr sz="1400">
              <a:latin typeface="Bell MT"/>
              <a:cs typeface="Bell MT"/>
            </a:endParaRPr>
          </a:p>
          <a:p>
            <a:pPr marL="334645">
              <a:lnSpc>
                <a:spcPts val="1510"/>
              </a:lnSpc>
            </a:pPr>
            <a:r>
              <a:rPr sz="1400" dirty="0">
                <a:latin typeface="Bell MT"/>
                <a:cs typeface="Bell MT"/>
              </a:rPr>
              <a:t>],</a:t>
            </a:r>
            <a:endParaRPr sz="1400">
              <a:latin typeface="Bell MT"/>
              <a:cs typeface="Bell MT"/>
            </a:endParaRPr>
          </a:p>
          <a:p>
            <a:pPr marL="334645">
              <a:lnSpc>
                <a:spcPts val="1550"/>
              </a:lnSpc>
            </a:pPr>
            <a:r>
              <a:rPr sz="1400" spc="-5" dirty="0">
                <a:latin typeface="Bell MT"/>
                <a:cs typeface="Bell MT"/>
              </a:rPr>
              <a:t>"Effect": </a:t>
            </a:r>
            <a:r>
              <a:rPr sz="1400" spc="-10" dirty="0">
                <a:latin typeface="Bell MT"/>
                <a:cs typeface="Bell MT"/>
              </a:rPr>
              <a:t>"Allow",</a:t>
            </a:r>
            <a:endParaRPr sz="1400">
              <a:latin typeface="Bell MT"/>
              <a:cs typeface="Bell MT"/>
            </a:endParaRPr>
          </a:p>
          <a:p>
            <a:pPr marL="334645">
              <a:lnSpc>
                <a:spcPts val="1555"/>
              </a:lnSpc>
            </a:pPr>
            <a:r>
              <a:rPr sz="1400" spc="-5" dirty="0">
                <a:latin typeface="Bell MT"/>
                <a:cs typeface="Bell MT"/>
              </a:rPr>
              <a:t>"Resource":</a:t>
            </a:r>
            <a:r>
              <a:rPr sz="1400" spc="-20" dirty="0">
                <a:latin typeface="Bell MT"/>
                <a:cs typeface="Bell MT"/>
              </a:rPr>
              <a:t> </a:t>
            </a:r>
            <a:r>
              <a:rPr sz="1400" spc="-5" dirty="0">
                <a:latin typeface="Bell MT"/>
                <a:cs typeface="Bell MT"/>
              </a:rPr>
              <a:t>"*"</a:t>
            </a:r>
            <a:endParaRPr sz="1400">
              <a:latin typeface="Bell MT"/>
              <a:cs typeface="Bell MT"/>
            </a:endParaRPr>
          </a:p>
          <a:p>
            <a:pPr marL="246379">
              <a:lnSpc>
                <a:spcPts val="1565"/>
              </a:lnSpc>
            </a:pPr>
            <a:r>
              <a:rPr sz="1400" dirty="0">
                <a:latin typeface="Bell MT"/>
                <a:cs typeface="Bell MT"/>
              </a:rPr>
              <a:t>}</a:t>
            </a:r>
            <a:endParaRPr sz="1400">
              <a:latin typeface="Bell MT"/>
              <a:cs typeface="Bell MT"/>
            </a:endParaRPr>
          </a:p>
          <a:p>
            <a:pPr marL="156210">
              <a:lnSpc>
                <a:spcPts val="1555"/>
              </a:lnSpc>
            </a:pPr>
            <a:r>
              <a:rPr sz="1400" dirty="0">
                <a:latin typeface="Bell MT"/>
                <a:cs typeface="Bell MT"/>
              </a:rPr>
              <a:t>]</a:t>
            </a:r>
            <a:endParaRPr sz="1400">
              <a:latin typeface="Bell MT"/>
              <a:cs typeface="Bell MT"/>
            </a:endParaRPr>
          </a:p>
          <a:p>
            <a:pPr marL="67945">
              <a:lnSpc>
                <a:spcPts val="1614"/>
              </a:lnSpc>
            </a:pPr>
            <a:r>
              <a:rPr sz="1400" dirty="0">
                <a:latin typeface="Bell MT"/>
                <a:cs typeface="Bell MT"/>
              </a:rPr>
              <a:t>}</a:t>
            </a:r>
            <a:endParaRPr sz="1400">
              <a:latin typeface="Bell MT"/>
              <a:cs typeface="Bell M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2004" y="2757806"/>
            <a:ext cx="5823585" cy="706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6400"/>
              </a:lnSpc>
              <a:spcBef>
                <a:spcPts val="100"/>
              </a:spcBef>
            </a:pPr>
            <a:r>
              <a:rPr sz="1400" spc="-5" dirty="0">
                <a:latin typeface="Bell MT"/>
                <a:cs typeface="Bell MT"/>
              </a:rPr>
              <a:t>You must </a:t>
            </a:r>
            <a:r>
              <a:rPr sz="1400" dirty="0">
                <a:latin typeface="Bell MT"/>
                <a:cs typeface="Bell MT"/>
              </a:rPr>
              <a:t>also </a:t>
            </a:r>
            <a:r>
              <a:rPr sz="1400" spc="-5" dirty="0">
                <a:latin typeface="Bell MT"/>
                <a:cs typeface="Bell MT"/>
              </a:rPr>
              <a:t>ensure that </a:t>
            </a:r>
            <a:r>
              <a:rPr sz="1400" dirty="0">
                <a:latin typeface="Bell MT"/>
                <a:cs typeface="Bell MT"/>
              </a:rPr>
              <a:t>your </a:t>
            </a:r>
            <a:r>
              <a:rPr sz="1400" spc="-5" dirty="0">
                <a:latin typeface="Bell MT"/>
                <a:cs typeface="Bell MT"/>
              </a:rPr>
              <a:t>role </a:t>
            </a:r>
            <a:r>
              <a:rPr sz="1400" dirty="0">
                <a:latin typeface="Bell MT"/>
                <a:cs typeface="Bell MT"/>
              </a:rPr>
              <a:t>has a </a:t>
            </a:r>
            <a:r>
              <a:rPr sz="1400" spc="-5" dirty="0">
                <a:latin typeface="Bell MT"/>
                <a:cs typeface="Bell MT"/>
              </a:rPr>
              <a:t>trust relationship </a:t>
            </a:r>
            <a:r>
              <a:rPr sz="1400" dirty="0">
                <a:latin typeface="Bell MT"/>
                <a:cs typeface="Bell MT"/>
              </a:rPr>
              <a:t>that </a:t>
            </a:r>
            <a:r>
              <a:rPr sz="1400" spc="-5" dirty="0">
                <a:latin typeface="Bell MT"/>
                <a:cs typeface="Bell MT"/>
              </a:rPr>
              <a:t>allows the flow  logs service </a:t>
            </a:r>
            <a:r>
              <a:rPr sz="1400" dirty="0">
                <a:latin typeface="Bell MT"/>
                <a:cs typeface="Bell MT"/>
              </a:rPr>
              <a:t>to </a:t>
            </a:r>
            <a:r>
              <a:rPr sz="1400" spc="-5" dirty="0">
                <a:latin typeface="Bell MT"/>
                <a:cs typeface="Bell MT"/>
              </a:rPr>
              <a:t>assume the role (in </a:t>
            </a:r>
            <a:r>
              <a:rPr sz="1400" dirty="0">
                <a:latin typeface="Bell MT"/>
                <a:cs typeface="Bell MT"/>
              </a:rPr>
              <a:t>the IAM </a:t>
            </a:r>
            <a:r>
              <a:rPr sz="1400" spc="-5" dirty="0">
                <a:latin typeface="Bell MT"/>
                <a:cs typeface="Bell MT"/>
              </a:rPr>
              <a:t>console, </a:t>
            </a:r>
            <a:r>
              <a:rPr sz="1400" dirty="0">
                <a:latin typeface="Bell MT"/>
                <a:cs typeface="Bell MT"/>
              </a:rPr>
              <a:t>choose </a:t>
            </a:r>
            <a:r>
              <a:rPr sz="1400" spc="-5" dirty="0">
                <a:latin typeface="Bell MT"/>
                <a:cs typeface="Bell MT"/>
              </a:rPr>
              <a:t>your role, </a:t>
            </a:r>
            <a:r>
              <a:rPr sz="1400" dirty="0">
                <a:latin typeface="Bell MT"/>
                <a:cs typeface="Bell MT"/>
              </a:rPr>
              <a:t>and then  choose </a:t>
            </a:r>
            <a:r>
              <a:rPr sz="1400" spc="-5" dirty="0">
                <a:latin typeface="Bell MT"/>
                <a:cs typeface="Bell MT"/>
              </a:rPr>
              <a:t>Edit Trust Relationship to view the trust relationship):</a:t>
            </a:r>
            <a:endParaRPr sz="1400">
              <a:latin typeface="Bell MT"/>
              <a:cs typeface="Bel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6455" y="4049802"/>
            <a:ext cx="6081395" cy="2980055"/>
          </a:xfrm>
          <a:prstGeom prst="rect">
            <a:avLst/>
          </a:prstGeom>
          <a:ln w="6096">
            <a:solidFill>
              <a:srgbClr val="000000"/>
            </a:solidFill>
          </a:ln>
        </p:spPr>
        <p:txBody>
          <a:bodyPr vert="horz" wrap="square" lIns="0" tIns="6350" rIns="0" bIns="0" rtlCol="0">
            <a:spAutoFit/>
          </a:bodyPr>
          <a:lstStyle/>
          <a:p>
            <a:pPr marL="67945">
              <a:lnSpc>
                <a:spcPct val="100000"/>
              </a:lnSpc>
              <a:spcBef>
                <a:spcPts val="50"/>
              </a:spcBef>
            </a:pPr>
            <a:r>
              <a:rPr sz="1400" dirty="0">
                <a:latin typeface="Bell MT"/>
                <a:cs typeface="Bell MT"/>
              </a:rPr>
              <a:t>{</a:t>
            </a:r>
            <a:endParaRPr sz="1400">
              <a:latin typeface="Bell MT"/>
              <a:cs typeface="Bell MT"/>
            </a:endParaRPr>
          </a:p>
          <a:p>
            <a:pPr marL="156210">
              <a:lnSpc>
                <a:spcPct val="100000"/>
              </a:lnSpc>
              <a:spcBef>
                <a:spcPts val="120"/>
              </a:spcBef>
            </a:pPr>
            <a:r>
              <a:rPr sz="1400" spc="-5" dirty="0">
                <a:latin typeface="Bell MT"/>
                <a:cs typeface="Bell MT"/>
              </a:rPr>
              <a:t>"Version": "2012-10-17",</a:t>
            </a:r>
            <a:endParaRPr sz="1400">
              <a:latin typeface="Bell MT"/>
              <a:cs typeface="Bell MT"/>
            </a:endParaRPr>
          </a:p>
          <a:p>
            <a:pPr marL="156210">
              <a:lnSpc>
                <a:spcPct val="100000"/>
              </a:lnSpc>
              <a:spcBef>
                <a:spcPts val="135"/>
              </a:spcBef>
            </a:pPr>
            <a:r>
              <a:rPr sz="1400" spc="-5" dirty="0">
                <a:latin typeface="Bell MT"/>
                <a:cs typeface="Bell MT"/>
              </a:rPr>
              <a:t>"Statement": </a:t>
            </a:r>
            <a:r>
              <a:rPr sz="1400" dirty="0">
                <a:latin typeface="Bell MT"/>
                <a:cs typeface="Bell MT"/>
              </a:rPr>
              <a:t>[</a:t>
            </a:r>
            <a:endParaRPr sz="1400">
              <a:latin typeface="Bell MT"/>
              <a:cs typeface="Bell MT"/>
            </a:endParaRPr>
          </a:p>
          <a:p>
            <a:pPr marL="246379">
              <a:lnSpc>
                <a:spcPct val="100000"/>
              </a:lnSpc>
              <a:spcBef>
                <a:spcPts val="120"/>
              </a:spcBef>
            </a:pPr>
            <a:r>
              <a:rPr sz="1400" dirty="0">
                <a:latin typeface="Bell MT"/>
                <a:cs typeface="Bell MT"/>
              </a:rPr>
              <a:t>{</a:t>
            </a:r>
            <a:endParaRPr sz="1400">
              <a:latin typeface="Bell MT"/>
              <a:cs typeface="Bell MT"/>
            </a:endParaRPr>
          </a:p>
          <a:p>
            <a:pPr marL="334645">
              <a:lnSpc>
                <a:spcPct val="100000"/>
              </a:lnSpc>
              <a:spcBef>
                <a:spcPts val="120"/>
              </a:spcBef>
            </a:pPr>
            <a:r>
              <a:rPr sz="1400" spc="-5" dirty="0">
                <a:latin typeface="Bell MT"/>
                <a:cs typeface="Bell MT"/>
              </a:rPr>
              <a:t>"Sid": </a:t>
            </a:r>
            <a:r>
              <a:rPr sz="1400" spc="-10" dirty="0">
                <a:latin typeface="Bell MT"/>
                <a:cs typeface="Bell MT"/>
              </a:rPr>
              <a:t>"",</a:t>
            </a:r>
            <a:endParaRPr sz="1400">
              <a:latin typeface="Bell MT"/>
              <a:cs typeface="Bell MT"/>
            </a:endParaRPr>
          </a:p>
          <a:p>
            <a:pPr marL="334645" marR="4463415">
              <a:lnSpc>
                <a:spcPct val="107100"/>
              </a:lnSpc>
              <a:spcBef>
                <a:spcPts val="5"/>
              </a:spcBef>
            </a:pPr>
            <a:r>
              <a:rPr sz="1400" spc="-5" dirty="0">
                <a:latin typeface="Bell MT"/>
                <a:cs typeface="Bell MT"/>
              </a:rPr>
              <a:t>"Effect": </a:t>
            </a:r>
            <a:r>
              <a:rPr sz="1400" spc="-10" dirty="0">
                <a:latin typeface="Bell MT"/>
                <a:cs typeface="Bell MT"/>
              </a:rPr>
              <a:t>"Allow",  </a:t>
            </a:r>
            <a:r>
              <a:rPr sz="1400" spc="-5" dirty="0">
                <a:latin typeface="Bell MT"/>
                <a:cs typeface="Bell MT"/>
              </a:rPr>
              <a:t>"Principal":</a:t>
            </a:r>
            <a:r>
              <a:rPr sz="1400" spc="-10" dirty="0">
                <a:latin typeface="Bell MT"/>
                <a:cs typeface="Bell MT"/>
              </a:rPr>
              <a:t> </a:t>
            </a:r>
            <a:r>
              <a:rPr sz="1400" dirty="0">
                <a:latin typeface="Bell MT"/>
                <a:cs typeface="Bell MT"/>
              </a:rPr>
              <a:t>{</a:t>
            </a:r>
            <a:endParaRPr sz="1400">
              <a:latin typeface="Bell MT"/>
              <a:cs typeface="Bell MT"/>
            </a:endParaRPr>
          </a:p>
          <a:p>
            <a:pPr marL="422909">
              <a:lnSpc>
                <a:spcPct val="100000"/>
              </a:lnSpc>
              <a:spcBef>
                <a:spcPts val="120"/>
              </a:spcBef>
            </a:pPr>
            <a:r>
              <a:rPr sz="1400" spc="-5" dirty="0">
                <a:latin typeface="Bell MT"/>
                <a:cs typeface="Bell MT"/>
              </a:rPr>
              <a:t>"Service":</a:t>
            </a:r>
            <a:r>
              <a:rPr sz="1400" dirty="0">
                <a:latin typeface="Bell MT"/>
                <a:cs typeface="Bell MT"/>
              </a:rPr>
              <a:t> </a:t>
            </a:r>
            <a:r>
              <a:rPr sz="1400" spc="-5" dirty="0">
                <a:latin typeface="Bell MT"/>
                <a:cs typeface="Bell MT"/>
              </a:rPr>
              <a:t>"vpc-flow-logs.amazonaws.com"</a:t>
            </a:r>
            <a:endParaRPr sz="1400">
              <a:latin typeface="Bell MT"/>
              <a:cs typeface="Bell MT"/>
            </a:endParaRPr>
          </a:p>
          <a:p>
            <a:pPr marL="334645">
              <a:lnSpc>
                <a:spcPct val="100000"/>
              </a:lnSpc>
              <a:spcBef>
                <a:spcPts val="120"/>
              </a:spcBef>
            </a:pPr>
            <a:r>
              <a:rPr sz="1400" spc="-5" dirty="0">
                <a:latin typeface="Bell MT"/>
                <a:cs typeface="Bell MT"/>
              </a:rPr>
              <a:t>},</a:t>
            </a:r>
            <a:endParaRPr sz="1400">
              <a:latin typeface="Bell MT"/>
              <a:cs typeface="Bell MT"/>
            </a:endParaRPr>
          </a:p>
          <a:p>
            <a:pPr marL="334645">
              <a:lnSpc>
                <a:spcPct val="100000"/>
              </a:lnSpc>
              <a:spcBef>
                <a:spcPts val="120"/>
              </a:spcBef>
            </a:pPr>
            <a:r>
              <a:rPr sz="1400" spc="-5" dirty="0">
                <a:latin typeface="Bell MT"/>
                <a:cs typeface="Bell MT"/>
              </a:rPr>
              <a:t>"Action":</a:t>
            </a:r>
            <a:r>
              <a:rPr sz="1400" spc="-20" dirty="0">
                <a:latin typeface="Bell MT"/>
                <a:cs typeface="Bell MT"/>
              </a:rPr>
              <a:t> </a:t>
            </a:r>
            <a:r>
              <a:rPr sz="1400" spc="-5" dirty="0">
                <a:latin typeface="Bell MT"/>
                <a:cs typeface="Bell MT"/>
              </a:rPr>
              <a:t>"sts:AssumeRole"</a:t>
            </a:r>
            <a:endParaRPr sz="1400">
              <a:latin typeface="Bell MT"/>
              <a:cs typeface="Bell MT"/>
            </a:endParaRPr>
          </a:p>
          <a:p>
            <a:pPr marL="246379">
              <a:lnSpc>
                <a:spcPct val="100000"/>
              </a:lnSpc>
              <a:spcBef>
                <a:spcPts val="130"/>
              </a:spcBef>
            </a:pPr>
            <a:r>
              <a:rPr sz="1400" dirty="0">
                <a:latin typeface="Bell MT"/>
                <a:cs typeface="Bell MT"/>
              </a:rPr>
              <a:t>}</a:t>
            </a:r>
            <a:endParaRPr sz="1400">
              <a:latin typeface="Bell MT"/>
              <a:cs typeface="Bell MT"/>
            </a:endParaRPr>
          </a:p>
          <a:p>
            <a:pPr marL="156210">
              <a:lnSpc>
                <a:spcPct val="100000"/>
              </a:lnSpc>
              <a:spcBef>
                <a:spcPts val="120"/>
              </a:spcBef>
            </a:pPr>
            <a:r>
              <a:rPr sz="1400" dirty="0">
                <a:latin typeface="Bell MT"/>
                <a:cs typeface="Bell MT"/>
              </a:rPr>
              <a:t>]</a:t>
            </a:r>
            <a:endParaRPr sz="1400">
              <a:latin typeface="Bell MT"/>
              <a:cs typeface="Bell MT"/>
            </a:endParaRPr>
          </a:p>
          <a:p>
            <a:pPr marL="67945">
              <a:lnSpc>
                <a:spcPct val="100000"/>
              </a:lnSpc>
              <a:spcBef>
                <a:spcPts val="120"/>
              </a:spcBef>
            </a:pPr>
            <a:r>
              <a:rPr sz="1400" dirty="0">
                <a:latin typeface="Bell MT"/>
                <a:cs typeface="Bell MT"/>
              </a:rPr>
              <a:t>}</a:t>
            </a:r>
            <a:endParaRPr sz="1400">
              <a:latin typeface="Bell MT"/>
              <a:cs typeface="Bel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02004" y="7597141"/>
            <a:ext cx="5711190" cy="48005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6400"/>
              </a:lnSpc>
              <a:spcBef>
                <a:spcPts val="100"/>
              </a:spcBef>
            </a:pPr>
            <a:r>
              <a:rPr sz="1400" spc="-5" dirty="0">
                <a:latin typeface="Bell MT"/>
                <a:cs typeface="Bell MT"/>
              </a:rPr>
              <a:t>Alternatively, </a:t>
            </a:r>
            <a:r>
              <a:rPr sz="1400" dirty="0">
                <a:latin typeface="Bell MT"/>
                <a:cs typeface="Bell MT"/>
              </a:rPr>
              <a:t>you </a:t>
            </a:r>
            <a:r>
              <a:rPr sz="1400" spc="-5" dirty="0">
                <a:latin typeface="Bell MT"/>
                <a:cs typeface="Bell MT"/>
              </a:rPr>
              <a:t>can follow the procedures below </a:t>
            </a:r>
            <a:r>
              <a:rPr sz="1400" dirty="0">
                <a:latin typeface="Bell MT"/>
                <a:cs typeface="Bell MT"/>
              </a:rPr>
              <a:t>to </a:t>
            </a:r>
            <a:r>
              <a:rPr sz="1400" spc="-5" dirty="0">
                <a:latin typeface="Bell MT"/>
                <a:cs typeface="Bell MT"/>
              </a:rPr>
              <a:t>create </a:t>
            </a:r>
            <a:r>
              <a:rPr sz="1400" dirty="0">
                <a:latin typeface="Bell MT"/>
                <a:cs typeface="Bell MT"/>
              </a:rPr>
              <a:t>a </a:t>
            </a:r>
            <a:r>
              <a:rPr sz="1400" spc="-5" dirty="0">
                <a:latin typeface="Bell MT"/>
                <a:cs typeface="Bell MT"/>
              </a:rPr>
              <a:t>new role for use  with flow</a:t>
            </a:r>
            <a:r>
              <a:rPr sz="1400" spc="-15" dirty="0">
                <a:latin typeface="Bell MT"/>
                <a:cs typeface="Bell MT"/>
              </a:rPr>
              <a:t> </a:t>
            </a:r>
            <a:r>
              <a:rPr sz="1400" spc="-5" dirty="0">
                <a:latin typeface="Bell MT"/>
                <a:cs typeface="Bell MT"/>
              </a:rPr>
              <a:t>logs.</a:t>
            </a:r>
            <a:endParaRPr sz="1400">
              <a:latin typeface="Bell MT"/>
              <a:cs typeface="Bell M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4400" y="2349246"/>
            <a:ext cx="5981700" cy="29914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14400" y="6130290"/>
            <a:ext cx="5981700" cy="209931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1715770"/>
            <a:ext cx="5870575" cy="434975"/>
          </a:xfrm>
          <a:prstGeom prst="rect">
            <a:avLst/>
          </a:prstGeom>
        </p:spPr>
        <p:txBody>
          <a:bodyPr vert="horz" wrap="square" lIns="0" tIns="34290" rIns="0" bIns="0" rtlCol="0">
            <a:spAutoFit/>
          </a:bodyPr>
          <a:lstStyle/>
          <a:p>
            <a:pPr marL="12700" marR="5080">
              <a:lnSpc>
                <a:spcPts val="1540"/>
              </a:lnSpc>
              <a:spcBef>
                <a:spcPts val="270"/>
              </a:spcBef>
            </a:pPr>
            <a:r>
              <a:rPr sz="1400" dirty="0">
                <a:latin typeface="Bell MT"/>
                <a:cs typeface="Bell MT"/>
              </a:rPr>
              <a:t>on </a:t>
            </a:r>
            <a:r>
              <a:rPr sz="1400" spc="-5" dirty="0">
                <a:latin typeface="Bell MT"/>
                <a:cs typeface="Bell MT"/>
              </a:rPr>
              <a:t>the </a:t>
            </a:r>
            <a:r>
              <a:rPr sz="1400" dirty="0">
                <a:latin typeface="Bell MT"/>
                <a:cs typeface="Bell MT"/>
              </a:rPr>
              <a:t>aws </a:t>
            </a:r>
            <a:r>
              <a:rPr sz="1400" spc="-5" dirty="0">
                <a:latin typeface="Bell MT"/>
                <a:cs typeface="Bell MT"/>
              </a:rPr>
              <a:t>console page, select Identity </a:t>
            </a:r>
            <a:r>
              <a:rPr sz="1400" dirty="0">
                <a:latin typeface="Bell MT"/>
                <a:cs typeface="Bell MT"/>
              </a:rPr>
              <a:t>&amp; </a:t>
            </a:r>
            <a:r>
              <a:rPr sz="1400" spc="-5" dirty="0">
                <a:latin typeface="Bell MT"/>
                <a:cs typeface="Bell MT"/>
              </a:rPr>
              <a:t>Access Management under Security </a:t>
            </a:r>
            <a:r>
              <a:rPr sz="1400" dirty="0">
                <a:latin typeface="Bell MT"/>
                <a:cs typeface="Bell MT"/>
              </a:rPr>
              <a:t>&amp;  </a:t>
            </a:r>
            <a:r>
              <a:rPr sz="1400" spc="-5" dirty="0">
                <a:latin typeface="Bell MT"/>
                <a:cs typeface="Bell MT"/>
              </a:rPr>
              <a:t>Identity.</a:t>
            </a:r>
            <a:endParaRPr sz="1400">
              <a:latin typeface="Bell MT"/>
              <a:cs typeface="Bel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02004" y="5694044"/>
            <a:ext cx="548576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Bell MT"/>
                <a:cs typeface="Bell MT"/>
              </a:rPr>
              <a:t>In </a:t>
            </a:r>
            <a:r>
              <a:rPr sz="1400" spc="-5" dirty="0">
                <a:latin typeface="Bell MT"/>
                <a:cs typeface="Bell MT"/>
              </a:rPr>
              <a:t>the left navigation </a:t>
            </a:r>
            <a:r>
              <a:rPr sz="1400" dirty="0">
                <a:latin typeface="Bell MT"/>
                <a:cs typeface="Bell MT"/>
              </a:rPr>
              <a:t>pane, </a:t>
            </a:r>
            <a:r>
              <a:rPr sz="1400" spc="-5" dirty="0">
                <a:latin typeface="Bell MT"/>
                <a:cs typeface="Bell MT"/>
              </a:rPr>
              <a:t>choose Roles, </a:t>
            </a:r>
            <a:r>
              <a:rPr sz="1400" dirty="0">
                <a:latin typeface="Bell MT"/>
                <a:cs typeface="Bell MT"/>
              </a:rPr>
              <a:t>and then choose </a:t>
            </a:r>
            <a:r>
              <a:rPr sz="1400" spc="-5" dirty="0">
                <a:latin typeface="Bell MT"/>
                <a:cs typeface="Bell MT"/>
              </a:rPr>
              <a:t>Create </a:t>
            </a:r>
            <a:r>
              <a:rPr sz="1400" dirty="0">
                <a:latin typeface="Bell MT"/>
                <a:cs typeface="Bell MT"/>
              </a:rPr>
              <a:t>New</a:t>
            </a:r>
            <a:r>
              <a:rPr sz="1400" spc="20" dirty="0">
                <a:latin typeface="Bell MT"/>
                <a:cs typeface="Bell MT"/>
              </a:rPr>
              <a:t> </a:t>
            </a:r>
            <a:r>
              <a:rPr sz="1400" spc="-5" dirty="0">
                <a:latin typeface="Bell MT"/>
                <a:cs typeface="Bell MT"/>
              </a:rPr>
              <a:t>Role</a:t>
            </a:r>
            <a:endParaRPr sz="1400">
              <a:latin typeface="Bell MT"/>
              <a:cs typeface="Bell M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4400" y="2563495"/>
            <a:ext cx="5981700" cy="261048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14400" y="6096636"/>
            <a:ext cx="5981700" cy="22091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1866265"/>
            <a:ext cx="346392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Bell MT"/>
                <a:cs typeface="Bell MT"/>
              </a:rPr>
              <a:t>Enter </a:t>
            </a:r>
            <a:r>
              <a:rPr sz="1400" dirty="0">
                <a:latin typeface="Bell MT"/>
                <a:cs typeface="Bell MT"/>
              </a:rPr>
              <a:t>a </a:t>
            </a:r>
            <a:r>
              <a:rPr sz="1400" spc="-5" dirty="0">
                <a:latin typeface="Bell MT"/>
                <a:cs typeface="Bell MT"/>
              </a:rPr>
              <a:t>name for </a:t>
            </a:r>
            <a:r>
              <a:rPr sz="1400" dirty="0">
                <a:latin typeface="Bell MT"/>
                <a:cs typeface="Bell MT"/>
              </a:rPr>
              <a:t>your </a:t>
            </a:r>
            <a:r>
              <a:rPr sz="1400" spc="-5" dirty="0">
                <a:latin typeface="Bell MT"/>
                <a:cs typeface="Bell MT"/>
              </a:rPr>
              <a:t>role </a:t>
            </a:r>
            <a:r>
              <a:rPr sz="1400" dirty="0">
                <a:latin typeface="Bell MT"/>
                <a:cs typeface="Bell MT"/>
              </a:rPr>
              <a:t>and then click</a:t>
            </a:r>
            <a:r>
              <a:rPr sz="1400" spc="-50" dirty="0">
                <a:latin typeface="Bell MT"/>
                <a:cs typeface="Bell MT"/>
              </a:rPr>
              <a:t> </a:t>
            </a:r>
            <a:r>
              <a:rPr sz="1400" dirty="0">
                <a:latin typeface="Bell MT"/>
                <a:cs typeface="Bell MT"/>
              </a:rPr>
              <a:t>Next.</a:t>
            </a:r>
            <a:endParaRPr sz="1400">
              <a:latin typeface="Bell MT"/>
              <a:cs typeface="Bel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02004" y="5477257"/>
            <a:ext cx="4709160" cy="2324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50" dirty="0">
                <a:latin typeface="Bell MT"/>
                <a:cs typeface="Bell MT"/>
              </a:rPr>
              <a:t>On the </a:t>
            </a:r>
            <a:r>
              <a:rPr sz="1350" spc="-5" dirty="0">
                <a:latin typeface="Bell MT"/>
                <a:cs typeface="Bell MT"/>
              </a:rPr>
              <a:t>Select Role Type </a:t>
            </a:r>
            <a:r>
              <a:rPr sz="1350" dirty="0">
                <a:latin typeface="Bell MT"/>
                <a:cs typeface="Bell MT"/>
              </a:rPr>
              <a:t>page, </a:t>
            </a:r>
            <a:r>
              <a:rPr sz="1350" spc="-5" dirty="0">
                <a:latin typeface="Bell MT"/>
                <a:cs typeface="Bell MT"/>
              </a:rPr>
              <a:t>next </a:t>
            </a:r>
            <a:r>
              <a:rPr sz="1350" dirty="0">
                <a:latin typeface="Bell MT"/>
                <a:cs typeface="Bell MT"/>
              </a:rPr>
              <a:t>to Amazon </a:t>
            </a:r>
            <a:r>
              <a:rPr sz="1350" spc="-5" dirty="0">
                <a:latin typeface="Bell MT"/>
                <a:cs typeface="Bell MT"/>
              </a:rPr>
              <a:t>EC2, </a:t>
            </a:r>
            <a:r>
              <a:rPr sz="1350" dirty="0">
                <a:latin typeface="Bell MT"/>
                <a:cs typeface="Bell MT"/>
              </a:rPr>
              <a:t>choose</a:t>
            </a:r>
            <a:r>
              <a:rPr sz="1350" spc="-15" dirty="0">
                <a:latin typeface="Bell MT"/>
                <a:cs typeface="Bell MT"/>
              </a:rPr>
              <a:t> </a:t>
            </a:r>
            <a:r>
              <a:rPr sz="1350" spc="-5" dirty="0">
                <a:latin typeface="Bell MT"/>
                <a:cs typeface="Bell MT"/>
              </a:rPr>
              <a:t>Select.</a:t>
            </a:r>
            <a:endParaRPr sz="1350">
              <a:latin typeface="Bell MT"/>
              <a:cs typeface="Bell M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4400" y="2241677"/>
            <a:ext cx="5505450" cy="28378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14400" y="5847715"/>
            <a:ext cx="5981700" cy="329628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1690497"/>
            <a:ext cx="332422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Bell MT"/>
                <a:cs typeface="Bell MT"/>
              </a:rPr>
              <a:t>On </a:t>
            </a:r>
            <a:r>
              <a:rPr sz="1400" spc="-5" dirty="0">
                <a:latin typeface="Bell MT"/>
                <a:cs typeface="Bell MT"/>
              </a:rPr>
              <a:t>the Attach Policy page, </a:t>
            </a:r>
            <a:r>
              <a:rPr sz="1400" dirty="0">
                <a:latin typeface="Bell MT"/>
                <a:cs typeface="Bell MT"/>
              </a:rPr>
              <a:t>choose Next</a:t>
            </a:r>
            <a:r>
              <a:rPr sz="1400" spc="-15" dirty="0">
                <a:latin typeface="Bell MT"/>
                <a:cs typeface="Bell MT"/>
              </a:rPr>
              <a:t> </a:t>
            </a:r>
            <a:r>
              <a:rPr sz="1400" spc="-5" dirty="0">
                <a:latin typeface="Bell MT"/>
                <a:cs typeface="Bell MT"/>
              </a:rPr>
              <a:t>Step.</a:t>
            </a:r>
            <a:endParaRPr sz="1400">
              <a:latin typeface="Bell MT"/>
              <a:cs typeface="Bel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02004" y="5226812"/>
            <a:ext cx="5782310" cy="463550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 marR="5080">
              <a:lnSpc>
                <a:spcPct val="105000"/>
              </a:lnSpc>
              <a:spcBef>
                <a:spcPts val="20"/>
              </a:spcBef>
            </a:pPr>
            <a:r>
              <a:rPr sz="1400" dirty="0">
                <a:latin typeface="Bell MT"/>
                <a:cs typeface="Bell MT"/>
              </a:rPr>
              <a:t>On </a:t>
            </a:r>
            <a:r>
              <a:rPr sz="1400" spc="-5" dirty="0">
                <a:latin typeface="Bell MT"/>
                <a:cs typeface="Bell MT"/>
              </a:rPr>
              <a:t>the Review page, take note </a:t>
            </a:r>
            <a:r>
              <a:rPr sz="1400" dirty="0">
                <a:latin typeface="Bell MT"/>
                <a:cs typeface="Bell MT"/>
              </a:rPr>
              <a:t>of the </a:t>
            </a:r>
            <a:r>
              <a:rPr sz="1400" spc="-5" dirty="0">
                <a:latin typeface="Bell MT"/>
                <a:cs typeface="Bell MT"/>
              </a:rPr>
              <a:t>ARN for </a:t>
            </a:r>
            <a:r>
              <a:rPr sz="1400" dirty="0">
                <a:latin typeface="Bell MT"/>
                <a:cs typeface="Bell MT"/>
              </a:rPr>
              <a:t>your </a:t>
            </a:r>
            <a:r>
              <a:rPr sz="1400" spc="-5" dirty="0">
                <a:latin typeface="Bell MT"/>
                <a:cs typeface="Bell MT"/>
              </a:rPr>
              <a:t>role. You </a:t>
            </a:r>
            <a:r>
              <a:rPr sz="1400" spc="-10" dirty="0">
                <a:latin typeface="Bell MT"/>
                <a:cs typeface="Bell MT"/>
              </a:rPr>
              <a:t>will </a:t>
            </a:r>
            <a:r>
              <a:rPr sz="1400" spc="-5" dirty="0">
                <a:latin typeface="Bell MT"/>
                <a:cs typeface="Bell MT"/>
              </a:rPr>
              <a:t>need this  ARN </a:t>
            </a:r>
            <a:r>
              <a:rPr sz="1400" dirty="0">
                <a:latin typeface="Bell MT"/>
                <a:cs typeface="Bell MT"/>
              </a:rPr>
              <a:t>when you create your </a:t>
            </a:r>
            <a:r>
              <a:rPr sz="1400" spc="-5" dirty="0">
                <a:latin typeface="Bell MT"/>
                <a:cs typeface="Bell MT"/>
              </a:rPr>
              <a:t>flow log. When </a:t>
            </a:r>
            <a:r>
              <a:rPr sz="1400" dirty="0">
                <a:latin typeface="Bell MT"/>
                <a:cs typeface="Bell MT"/>
              </a:rPr>
              <a:t>you are </a:t>
            </a:r>
            <a:r>
              <a:rPr sz="1400" spc="-5" dirty="0">
                <a:latin typeface="Bell MT"/>
                <a:cs typeface="Bell MT"/>
              </a:rPr>
              <a:t>ready, choose </a:t>
            </a:r>
            <a:r>
              <a:rPr sz="1400" b="1" dirty="0">
                <a:latin typeface="Bell MT"/>
                <a:cs typeface="Bell MT"/>
              </a:rPr>
              <a:t>Create</a:t>
            </a:r>
            <a:r>
              <a:rPr sz="1400" b="1" spc="10" dirty="0">
                <a:latin typeface="Bell MT"/>
                <a:cs typeface="Bell MT"/>
              </a:rPr>
              <a:t> </a:t>
            </a:r>
            <a:r>
              <a:rPr sz="1400" b="1" spc="-5" dirty="0">
                <a:latin typeface="Bell MT"/>
                <a:cs typeface="Bell MT"/>
              </a:rPr>
              <a:t>Role</a:t>
            </a:r>
            <a:r>
              <a:rPr sz="1400" spc="-5" dirty="0">
                <a:latin typeface="Bell MT"/>
                <a:cs typeface="Bell MT"/>
              </a:rPr>
              <a:t>.</a:t>
            </a:r>
            <a:endParaRPr sz="1400">
              <a:latin typeface="Bell MT"/>
              <a:cs typeface="Bell M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4400" y="2127378"/>
            <a:ext cx="5981700" cy="18091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14400" y="4704462"/>
            <a:ext cx="5981700" cy="17932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14400" y="7193280"/>
            <a:ext cx="5981700" cy="16459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02004" y="1494765"/>
            <a:ext cx="5762625" cy="47688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5700"/>
              </a:lnSpc>
              <a:spcBef>
                <a:spcPts val="100"/>
              </a:spcBef>
            </a:pPr>
            <a:r>
              <a:rPr sz="1400" spc="-5" dirty="0">
                <a:latin typeface="Bell MT"/>
                <a:cs typeface="Bell MT"/>
              </a:rPr>
              <a:t>Once done, </a:t>
            </a:r>
            <a:r>
              <a:rPr sz="1400" dirty="0">
                <a:latin typeface="Bell MT"/>
                <a:cs typeface="Bell MT"/>
              </a:rPr>
              <a:t>click </a:t>
            </a:r>
            <a:r>
              <a:rPr sz="1400" spc="-5" dirty="0">
                <a:latin typeface="Bell MT"/>
                <a:cs typeface="Bell MT"/>
              </a:rPr>
              <a:t>on your newly created role name, </a:t>
            </a:r>
            <a:r>
              <a:rPr sz="1400" dirty="0">
                <a:latin typeface="Bell MT"/>
                <a:cs typeface="Bell MT"/>
              </a:rPr>
              <a:t>not </a:t>
            </a:r>
            <a:r>
              <a:rPr sz="1400" spc="-5" dirty="0">
                <a:latin typeface="Bell MT"/>
                <a:cs typeface="Bell MT"/>
              </a:rPr>
              <a:t>on </a:t>
            </a:r>
            <a:r>
              <a:rPr sz="1400" dirty="0">
                <a:latin typeface="Bell MT"/>
                <a:cs typeface="Bell MT"/>
              </a:rPr>
              <a:t>the select </a:t>
            </a:r>
            <a:r>
              <a:rPr sz="1400" spc="-5" dirty="0">
                <a:latin typeface="Bell MT"/>
                <a:cs typeface="Bell MT"/>
              </a:rPr>
              <a:t>role button  </a:t>
            </a:r>
            <a:r>
              <a:rPr sz="1400" dirty="0">
                <a:latin typeface="Bell MT"/>
                <a:cs typeface="Bell MT"/>
              </a:rPr>
              <a:t>but </a:t>
            </a:r>
            <a:r>
              <a:rPr sz="1400" spc="-5" dirty="0">
                <a:latin typeface="Bell MT"/>
                <a:cs typeface="Bell MT"/>
              </a:rPr>
              <a:t>on </a:t>
            </a:r>
            <a:r>
              <a:rPr sz="1400" dirty="0">
                <a:latin typeface="Bell MT"/>
                <a:cs typeface="Bell MT"/>
              </a:rPr>
              <a:t>the </a:t>
            </a:r>
            <a:r>
              <a:rPr sz="1400" spc="-5" dirty="0">
                <a:latin typeface="Bell MT"/>
                <a:cs typeface="Bell MT"/>
              </a:rPr>
              <a:t>role name itself.</a:t>
            </a:r>
            <a:endParaRPr sz="1400">
              <a:latin typeface="Bell MT"/>
              <a:cs typeface="Bel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02004" y="4070706"/>
            <a:ext cx="5212715" cy="48005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38100">
              <a:lnSpc>
                <a:spcPct val="106400"/>
              </a:lnSpc>
              <a:spcBef>
                <a:spcPts val="100"/>
              </a:spcBef>
            </a:pPr>
            <a:r>
              <a:rPr sz="1400" spc="-5" dirty="0">
                <a:latin typeface="Bell MT"/>
                <a:cs typeface="Bell MT"/>
              </a:rPr>
              <a:t>Under Permissions, expand </a:t>
            </a:r>
            <a:r>
              <a:rPr sz="1400" dirty="0">
                <a:latin typeface="Bell MT"/>
                <a:cs typeface="Bell MT"/>
              </a:rPr>
              <a:t>the </a:t>
            </a:r>
            <a:r>
              <a:rPr sz="1400" spc="-5" dirty="0">
                <a:latin typeface="Bell MT"/>
                <a:cs typeface="Bell MT"/>
              </a:rPr>
              <a:t>Inline Policies section, and </a:t>
            </a:r>
            <a:r>
              <a:rPr sz="1400" dirty="0">
                <a:latin typeface="Bell MT"/>
                <a:cs typeface="Bell MT"/>
              </a:rPr>
              <a:t>then choose  click </a:t>
            </a:r>
            <a:r>
              <a:rPr sz="1400" spc="-5" dirty="0">
                <a:latin typeface="Bell MT"/>
                <a:cs typeface="Bell MT"/>
              </a:rPr>
              <a:t>here.</a:t>
            </a:r>
            <a:endParaRPr sz="1400">
              <a:latin typeface="Bell MT"/>
              <a:cs typeface="Bel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02004" y="6799834"/>
            <a:ext cx="342201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Bell MT"/>
                <a:cs typeface="Bell MT"/>
              </a:rPr>
              <a:t>Choose </a:t>
            </a:r>
            <a:r>
              <a:rPr sz="1400" spc="-5" dirty="0">
                <a:latin typeface="Bell MT"/>
                <a:cs typeface="Bell MT"/>
              </a:rPr>
              <a:t>Custom Policy, and then </a:t>
            </a:r>
            <a:r>
              <a:rPr sz="1400" dirty="0">
                <a:latin typeface="Bell MT"/>
                <a:cs typeface="Bell MT"/>
              </a:rPr>
              <a:t>choose</a:t>
            </a:r>
            <a:r>
              <a:rPr sz="1400" spc="-15" dirty="0">
                <a:latin typeface="Bell MT"/>
                <a:cs typeface="Bell MT"/>
              </a:rPr>
              <a:t> </a:t>
            </a:r>
            <a:r>
              <a:rPr sz="1400" spc="-5" dirty="0">
                <a:latin typeface="Bell MT"/>
                <a:cs typeface="Bell MT"/>
              </a:rPr>
              <a:t>Select.</a:t>
            </a:r>
            <a:endParaRPr sz="1400">
              <a:latin typeface="Bell MT"/>
              <a:cs typeface="Bell M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4400" y="2288922"/>
            <a:ext cx="5981700" cy="33223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14400" y="6591300"/>
            <a:ext cx="5981700" cy="24765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1428090"/>
            <a:ext cx="5800725" cy="706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6400"/>
              </a:lnSpc>
              <a:spcBef>
                <a:spcPts val="100"/>
              </a:spcBef>
            </a:pPr>
            <a:r>
              <a:rPr sz="1400" dirty="0">
                <a:latin typeface="Bell MT"/>
                <a:cs typeface="Bell MT"/>
              </a:rPr>
              <a:t>In </a:t>
            </a:r>
            <a:r>
              <a:rPr sz="1400" spc="-5" dirty="0">
                <a:latin typeface="Bell MT"/>
                <a:cs typeface="Bell MT"/>
              </a:rPr>
              <a:t>the section IAM </a:t>
            </a:r>
            <a:r>
              <a:rPr sz="1400" dirty="0">
                <a:latin typeface="Bell MT"/>
                <a:cs typeface="Bell MT"/>
              </a:rPr>
              <a:t>Roles </a:t>
            </a:r>
            <a:r>
              <a:rPr sz="1400" spc="-5" dirty="0">
                <a:latin typeface="Bell MT"/>
                <a:cs typeface="Bell MT"/>
              </a:rPr>
              <a:t>for </a:t>
            </a:r>
            <a:r>
              <a:rPr sz="1400" dirty="0">
                <a:latin typeface="Bell MT"/>
                <a:cs typeface="Bell MT"/>
              </a:rPr>
              <a:t>Flow </a:t>
            </a:r>
            <a:r>
              <a:rPr sz="1400" spc="-5" dirty="0">
                <a:latin typeface="Bell MT"/>
                <a:cs typeface="Bell MT"/>
              </a:rPr>
              <a:t>Logs </a:t>
            </a:r>
            <a:r>
              <a:rPr sz="1400" dirty="0">
                <a:latin typeface="Bell MT"/>
                <a:cs typeface="Bell MT"/>
              </a:rPr>
              <a:t>above, </a:t>
            </a:r>
            <a:r>
              <a:rPr sz="1400" spc="-5" dirty="0">
                <a:latin typeface="Bell MT"/>
                <a:cs typeface="Bell MT"/>
              </a:rPr>
              <a:t>copy the first policy and paste it  in thePolicy Document window. Enter </a:t>
            </a:r>
            <a:r>
              <a:rPr sz="1400" dirty="0">
                <a:latin typeface="Bell MT"/>
                <a:cs typeface="Bell MT"/>
              </a:rPr>
              <a:t>a </a:t>
            </a:r>
            <a:r>
              <a:rPr sz="1400" spc="-5" dirty="0">
                <a:latin typeface="Bell MT"/>
                <a:cs typeface="Bell MT"/>
              </a:rPr>
              <a:t>name for </a:t>
            </a:r>
            <a:r>
              <a:rPr sz="1400" dirty="0">
                <a:latin typeface="Bell MT"/>
                <a:cs typeface="Bell MT"/>
              </a:rPr>
              <a:t>your policy </a:t>
            </a:r>
            <a:r>
              <a:rPr sz="1400" spc="-10" dirty="0">
                <a:latin typeface="Bell MT"/>
                <a:cs typeface="Bell MT"/>
              </a:rPr>
              <a:t>in </a:t>
            </a:r>
            <a:r>
              <a:rPr sz="1400" dirty="0">
                <a:latin typeface="Bell MT"/>
                <a:cs typeface="Bell MT"/>
              </a:rPr>
              <a:t>the Policy  Name </a:t>
            </a:r>
            <a:r>
              <a:rPr sz="1400" spc="-5" dirty="0">
                <a:latin typeface="Bell MT"/>
                <a:cs typeface="Bell MT"/>
              </a:rPr>
              <a:t>field, and </a:t>
            </a:r>
            <a:r>
              <a:rPr sz="1400" dirty="0">
                <a:latin typeface="Bell MT"/>
                <a:cs typeface="Bell MT"/>
              </a:rPr>
              <a:t>then choose </a:t>
            </a:r>
            <a:r>
              <a:rPr sz="1400" spc="-5" dirty="0">
                <a:latin typeface="Bell MT"/>
                <a:cs typeface="Bell MT"/>
              </a:rPr>
              <a:t>Apply</a:t>
            </a:r>
            <a:r>
              <a:rPr sz="1400" spc="-20" dirty="0">
                <a:latin typeface="Bell MT"/>
                <a:cs typeface="Bell MT"/>
              </a:rPr>
              <a:t> </a:t>
            </a:r>
            <a:r>
              <a:rPr sz="1400" spc="-5" dirty="0">
                <a:latin typeface="Bell MT"/>
                <a:cs typeface="Bell MT"/>
              </a:rPr>
              <a:t>Policy.</a:t>
            </a:r>
            <a:endParaRPr sz="1400">
              <a:latin typeface="Bell MT"/>
              <a:cs typeface="Bel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02004" y="6036692"/>
            <a:ext cx="428879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Bell MT"/>
                <a:cs typeface="Bell MT"/>
              </a:rPr>
              <a:t>choose </a:t>
            </a:r>
            <a:r>
              <a:rPr sz="1400" spc="-5" dirty="0">
                <a:latin typeface="Bell MT"/>
                <a:cs typeface="Bell MT"/>
              </a:rPr>
              <a:t>Edit Trust Relationship under Trust</a:t>
            </a:r>
            <a:r>
              <a:rPr sz="1400" spc="5" dirty="0">
                <a:latin typeface="Bell MT"/>
                <a:cs typeface="Bell MT"/>
              </a:rPr>
              <a:t> </a:t>
            </a:r>
            <a:r>
              <a:rPr sz="1400" spc="-5" dirty="0">
                <a:latin typeface="Bell MT"/>
                <a:cs typeface="Bell MT"/>
              </a:rPr>
              <a:t>Relationships.</a:t>
            </a:r>
            <a:endParaRPr sz="1400">
              <a:latin typeface="Bell MT"/>
              <a:cs typeface="Bell M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4400" y="2435048"/>
            <a:ext cx="5981700" cy="26854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14400" y="6496685"/>
            <a:ext cx="5981700" cy="302831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1446226"/>
            <a:ext cx="5844540" cy="834390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12700" marR="5080" algn="just">
              <a:lnSpc>
                <a:spcPct val="92900"/>
              </a:lnSpc>
              <a:spcBef>
                <a:spcPts val="220"/>
              </a:spcBef>
            </a:pPr>
            <a:r>
              <a:rPr sz="1400" dirty="0">
                <a:latin typeface="Bell MT"/>
                <a:cs typeface="Bell MT"/>
              </a:rPr>
              <a:t>In </a:t>
            </a:r>
            <a:r>
              <a:rPr sz="1400" spc="-5" dirty="0">
                <a:latin typeface="Bell MT"/>
                <a:cs typeface="Bell MT"/>
              </a:rPr>
              <a:t>the section IAM </a:t>
            </a:r>
            <a:r>
              <a:rPr sz="1400" dirty="0">
                <a:latin typeface="Bell MT"/>
                <a:cs typeface="Bell MT"/>
              </a:rPr>
              <a:t>Roles </a:t>
            </a:r>
            <a:r>
              <a:rPr sz="1400" spc="-5" dirty="0">
                <a:latin typeface="Bell MT"/>
                <a:cs typeface="Bell MT"/>
              </a:rPr>
              <a:t>for </a:t>
            </a:r>
            <a:r>
              <a:rPr sz="1400" dirty="0">
                <a:latin typeface="Bell MT"/>
                <a:cs typeface="Bell MT"/>
              </a:rPr>
              <a:t>Flow </a:t>
            </a:r>
            <a:r>
              <a:rPr sz="1400" spc="-5" dirty="0">
                <a:latin typeface="Bell MT"/>
                <a:cs typeface="Bell MT"/>
              </a:rPr>
              <a:t>Logs </a:t>
            </a:r>
            <a:r>
              <a:rPr sz="1400" dirty="0">
                <a:latin typeface="Bell MT"/>
                <a:cs typeface="Bell MT"/>
              </a:rPr>
              <a:t>above, </a:t>
            </a:r>
            <a:r>
              <a:rPr sz="1400" spc="-5" dirty="0">
                <a:latin typeface="Bell MT"/>
                <a:cs typeface="Bell MT"/>
              </a:rPr>
              <a:t>copy the second policy (the trust  relationship). Delete </a:t>
            </a:r>
            <a:r>
              <a:rPr sz="1400" dirty="0">
                <a:latin typeface="Bell MT"/>
                <a:cs typeface="Bell MT"/>
              </a:rPr>
              <a:t>the </a:t>
            </a:r>
            <a:r>
              <a:rPr sz="1400" spc="-5" dirty="0">
                <a:latin typeface="Bell MT"/>
                <a:cs typeface="Bell MT"/>
              </a:rPr>
              <a:t>existing </a:t>
            </a:r>
            <a:r>
              <a:rPr sz="1400" dirty="0">
                <a:latin typeface="Bell MT"/>
                <a:cs typeface="Bell MT"/>
              </a:rPr>
              <a:t>policy </a:t>
            </a:r>
            <a:r>
              <a:rPr sz="1400" spc="-5" dirty="0">
                <a:latin typeface="Bell MT"/>
                <a:cs typeface="Bell MT"/>
              </a:rPr>
              <a:t>and paste in </a:t>
            </a:r>
            <a:r>
              <a:rPr sz="1400" dirty="0">
                <a:latin typeface="Bell MT"/>
                <a:cs typeface="Bell MT"/>
              </a:rPr>
              <a:t>the </a:t>
            </a:r>
            <a:r>
              <a:rPr sz="1400" spc="-5" dirty="0">
                <a:latin typeface="Bell MT"/>
                <a:cs typeface="Bell MT"/>
              </a:rPr>
              <a:t>new one. When </a:t>
            </a:r>
            <a:r>
              <a:rPr sz="1400" dirty="0">
                <a:latin typeface="Bell MT"/>
                <a:cs typeface="Bell MT"/>
              </a:rPr>
              <a:t>you </a:t>
            </a:r>
            <a:r>
              <a:rPr sz="1400" spc="-5" dirty="0">
                <a:latin typeface="Bell MT"/>
                <a:cs typeface="Bell MT"/>
              </a:rPr>
              <a:t>are  done, </a:t>
            </a:r>
            <a:r>
              <a:rPr sz="1400" dirty="0">
                <a:latin typeface="Bell MT"/>
                <a:cs typeface="Bell MT"/>
              </a:rPr>
              <a:t>choose </a:t>
            </a:r>
            <a:r>
              <a:rPr sz="1400" spc="-5" dirty="0">
                <a:latin typeface="Bell MT"/>
                <a:cs typeface="Bell MT"/>
              </a:rPr>
              <a:t>Update</a:t>
            </a:r>
            <a:r>
              <a:rPr sz="1400" spc="-30" dirty="0">
                <a:latin typeface="Bell MT"/>
                <a:cs typeface="Bell MT"/>
              </a:rPr>
              <a:t> </a:t>
            </a:r>
            <a:r>
              <a:rPr sz="1400" spc="-5" dirty="0">
                <a:latin typeface="Bell MT"/>
                <a:cs typeface="Bell MT"/>
              </a:rPr>
              <a:t>Trust</a:t>
            </a:r>
            <a:endParaRPr sz="1400">
              <a:latin typeface="Bell MT"/>
              <a:cs typeface="Bell MT"/>
            </a:endParaRPr>
          </a:p>
          <a:p>
            <a:pPr marL="62865">
              <a:lnSpc>
                <a:spcPts val="1560"/>
              </a:lnSpc>
            </a:pPr>
            <a:r>
              <a:rPr sz="1400" dirty="0">
                <a:latin typeface="Bell MT"/>
                <a:cs typeface="Bell MT"/>
              </a:rPr>
              <a:t>Policy.</a:t>
            </a:r>
            <a:endParaRPr sz="1400">
              <a:latin typeface="Bell MT"/>
              <a:cs typeface="Bel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02004" y="5381829"/>
            <a:ext cx="5968365" cy="9194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spc="-5" dirty="0">
                <a:solidFill>
                  <a:srgbClr val="C0504D"/>
                </a:solidFill>
                <a:latin typeface="Bell MT"/>
                <a:cs typeface="Bell MT"/>
              </a:rPr>
              <a:t>CREATE FLOW </a:t>
            </a:r>
            <a:r>
              <a:rPr sz="2200" b="1" spc="-10" dirty="0">
                <a:solidFill>
                  <a:srgbClr val="C0504D"/>
                </a:solidFill>
                <a:latin typeface="Bell MT"/>
                <a:cs typeface="Bell MT"/>
              </a:rPr>
              <a:t>LOG FOR </a:t>
            </a:r>
            <a:r>
              <a:rPr sz="2200" b="1" spc="-5" dirty="0">
                <a:solidFill>
                  <a:srgbClr val="C0504D"/>
                </a:solidFill>
                <a:latin typeface="Bell MT"/>
                <a:cs typeface="Bell MT"/>
              </a:rPr>
              <a:t>EC2</a:t>
            </a:r>
            <a:r>
              <a:rPr sz="2200" b="1" spc="55" dirty="0">
                <a:solidFill>
                  <a:srgbClr val="C0504D"/>
                </a:solidFill>
                <a:latin typeface="Bell MT"/>
                <a:cs typeface="Bell MT"/>
              </a:rPr>
              <a:t> </a:t>
            </a:r>
            <a:r>
              <a:rPr sz="2200" b="1" spc="-10" dirty="0">
                <a:solidFill>
                  <a:srgbClr val="C0504D"/>
                </a:solidFill>
                <a:latin typeface="Bell MT"/>
                <a:cs typeface="Bell MT"/>
              </a:rPr>
              <a:t>INSTANCE</a:t>
            </a:r>
            <a:endParaRPr sz="2200">
              <a:latin typeface="Bell MT"/>
              <a:cs typeface="Bell MT"/>
            </a:endParaRPr>
          </a:p>
          <a:p>
            <a:pPr marL="12700" marR="5080">
              <a:lnSpc>
                <a:spcPts val="1550"/>
              </a:lnSpc>
              <a:spcBef>
                <a:spcPts val="1330"/>
              </a:spcBef>
              <a:tabLst>
                <a:tab pos="532130" algn="l"/>
                <a:tab pos="942975" algn="l"/>
                <a:tab pos="1583055" algn="l"/>
                <a:tab pos="1906905" algn="l"/>
                <a:tab pos="2539365" algn="l"/>
                <a:tab pos="3328670" algn="l"/>
                <a:tab pos="4189095" algn="l"/>
                <a:tab pos="4755515" algn="l"/>
                <a:tab pos="5832475" algn="l"/>
              </a:tabLst>
            </a:pPr>
            <a:r>
              <a:rPr sz="1400" dirty="0">
                <a:latin typeface="Bell MT"/>
                <a:cs typeface="Bell MT"/>
              </a:rPr>
              <a:t>O</a:t>
            </a:r>
            <a:r>
              <a:rPr sz="1400" spc="-10" dirty="0">
                <a:latin typeface="Bell MT"/>
                <a:cs typeface="Bell MT"/>
              </a:rPr>
              <a:t>n</a:t>
            </a:r>
            <a:r>
              <a:rPr sz="1400" dirty="0">
                <a:latin typeface="Bell MT"/>
                <a:cs typeface="Bell MT"/>
              </a:rPr>
              <a:t>ce	y</a:t>
            </a:r>
            <a:r>
              <a:rPr sz="1400" spc="-20" dirty="0">
                <a:latin typeface="Bell MT"/>
                <a:cs typeface="Bell MT"/>
              </a:rPr>
              <a:t>o</a:t>
            </a:r>
            <a:r>
              <a:rPr sz="1400" dirty="0">
                <a:latin typeface="Bell MT"/>
                <a:cs typeface="Bell MT"/>
              </a:rPr>
              <a:t>u	</a:t>
            </a:r>
            <a:r>
              <a:rPr sz="1400" spc="-5" dirty="0">
                <a:latin typeface="Bell MT"/>
                <a:cs typeface="Bell MT"/>
              </a:rPr>
              <a:t>lo</a:t>
            </a:r>
            <a:r>
              <a:rPr sz="1400" spc="-10" dirty="0">
                <a:latin typeface="Bell MT"/>
                <a:cs typeface="Bell MT"/>
              </a:rPr>
              <a:t>g</a:t>
            </a:r>
            <a:r>
              <a:rPr sz="1400" spc="-5" dirty="0">
                <a:latin typeface="Bell MT"/>
                <a:cs typeface="Bell MT"/>
              </a:rPr>
              <a:t>ge</a:t>
            </a:r>
            <a:r>
              <a:rPr sz="1400" dirty="0">
                <a:latin typeface="Bell MT"/>
                <a:cs typeface="Bell MT"/>
              </a:rPr>
              <a:t>d	</a:t>
            </a:r>
            <a:r>
              <a:rPr sz="1400" spc="-10" dirty="0">
                <a:latin typeface="Bell MT"/>
                <a:cs typeface="Bell MT"/>
              </a:rPr>
              <a:t>i</a:t>
            </a:r>
            <a:r>
              <a:rPr sz="1400" spc="-5" dirty="0">
                <a:latin typeface="Bell MT"/>
                <a:cs typeface="Bell MT"/>
              </a:rPr>
              <a:t>n</a:t>
            </a:r>
            <a:r>
              <a:rPr sz="1400" dirty="0">
                <a:latin typeface="Bell MT"/>
                <a:cs typeface="Bell MT"/>
              </a:rPr>
              <a:t>,	cho</a:t>
            </a:r>
            <a:r>
              <a:rPr sz="1400" spc="-5" dirty="0">
                <a:latin typeface="Bell MT"/>
                <a:cs typeface="Bell MT"/>
              </a:rPr>
              <a:t>o</a:t>
            </a:r>
            <a:r>
              <a:rPr sz="1400" dirty="0">
                <a:latin typeface="Bell MT"/>
                <a:cs typeface="Bell MT"/>
              </a:rPr>
              <a:t>se	Net</a:t>
            </a:r>
            <a:r>
              <a:rPr sz="1400" spc="-15" dirty="0">
                <a:latin typeface="Bell MT"/>
                <a:cs typeface="Bell MT"/>
              </a:rPr>
              <a:t>w</a:t>
            </a:r>
            <a:r>
              <a:rPr sz="1400" dirty="0">
                <a:latin typeface="Bell MT"/>
                <a:cs typeface="Bell MT"/>
              </a:rPr>
              <a:t>o</a:t>
            </a:r>
            <a:r>
              <a:rPr sz="1400" spc="-10" dirty="0">
                <a:latin typeface="Bell MT"/>
                <a:cs typeface="Bell MT"/>
              </a:rPr>
              <a:t>r</a:t>
            </a:r>
            <a:r>
              <a:rPr sz="1400" dirty="0">
                <a:latin typeface="Bell MT"/>
                <a:cs typeface="Bell MT"/>
              </a:rPr>
              <a:t>k	Inte</a:t>
            </a:r>
            <a:r>
              <a:rPr sz="1400" spc="-10" dirty="0">
                <a:latin typeface="Bell MT"/>
                <a:cs typeface="Bell MT"/>
              </a:rPr>
              <a:t>r</a:t>
            </a:r>
            <a:r>
              <a:rPr sz="1400" spc="-5" dirty="0">
                <a:latin typeface="Bell MT"/>
                <a:cs typeface="Bell MT"/>
              </a:rPr>
              <a:t>face</a:t>
            </a:r>
            <a:r>
              <a:rPr sz="1400" dirty="0">
                <a:latin typeface="Bell MT"/>
                <a:cs typeface="Bell MT"/>
              </a:rPr>
              <a:t>s	</a:t>
            </a:r>
            <a:r>
              <a:rPr sz="1400" spc="-5" dirty="0">
                <a:latin typeface="Bell MT"/>
                <a:cs typeface="Bell MT"/>
              </a:rPr>
              <a:t>un</a:t>
            </a:r>
            <a:r>
              <a:rPr sz="1400" spc="-10" dirty="0">
                <a:latin typeface="Bell MT"/>
                <a:cs typeface="Bell MT"/>
              </a:rPr>
              <a:t>d</a:t>
            </a:r>
            <a:r>
              <a:rPr sz="1400" spc="-5" dirty="0">
                <a:latin typeface="Bell MT"/>
                <a:cs typeface="Bell MT"/>
              </a:rPr>
              <a:t>e</a:t>
            </a:r>
            <a:r>
              <a:rPr sz="1400" dirty="0">
                <a:latin typeface="Bell MT"/>
                <a:cs typeface="Bell MT"/>
              </a:rPr>
              <a:t>r	NE</a:t>
            </a:r>
            <a:r>
              <a:rPr sz="1400" spc="-15" dirty="0">
                <a:latin typeface="Bell MT"/>
                <a:cs typeface="Bell MT"/>
              </a:rPr>
              <a:t>T</a:t>
            </a:r>
            <a:r>
              <a:rPr sz="1400" dirty="0">
                <a:latin typeface="Bell MT"/>
                <a:cs typeface="Bell MT"/>
              </a:rPr>
              <a:t>WO</a:t>
            </a:r>
            <a:r>
              <a:rPr sz="1400" spc="-10" dirty="0">
                <a:latin typeface="Bell MT"/>
                <a:cs typeface="Bell MT"/>
              </a:rPr>
              <a:t>R</a:t>
            </a:r>
            <a:r>
              <a:rPr sz="1400" dirty="0">
                <a:latin typeface="Bell MT"/>
                <a:cs typeface="Bell MT"/>
              </a:rPr>
              <a:t>K	&amp;  SECURITY </a:t>
            </a:r>
            <a:r>
              <a:rPr sz="1400" spc="-5" dirty="0">
                <a:latin typeface="Bell MT"/>
                <a:cs typeface="Bell MT"/>
              </a:rPr>
              <a:t>from EC2 left navigation</a:t>
            </a:r>
            <a:r>
              <a:rPr sz="1400" dirty="0">
                <a:latin typeface="Bell MT"/>
                <a:cs typeface="Bell MT"/>
              </a:rPr>
              <a:t> pane.</a:t>
            </a:r>
            <a:endParaRPr sz="1400">
              <a:latin typeface="Bell MT"/>
              <a:cs typeface="Bell M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4400" y="2886837"/>
            <a:ext cx="5981700" cy="28022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02004" y="2295526"/>
            <a:ext cx="5955030" cy="437515"/>
          </a:xfrm>
          <a:prstGeom prst="rect">
            <a:avLst/>
          </a:prstGeom>
        </p:spPr>
        <p:txBody>
          <a:bodyPr vert="horz" wrap="square" lIns="0" tIns="32384" rIns="0" bIns="0" rtlCol="0">
            <a:spAutoFit/>
          </a:bodyPr>
          <a:lstStyle/>
          <a:p>
            <a:pPr marL="12700" marR="5080">
              <a:lnSpc>
                <a:spcPts val="1560"/>
              </a:lnSpc>
              <a:spcBef>
                <a:spcPts val="254"/>
              </a:spcBef>
            </a:pPr>
            <a:r>
              <a:rPr sz="1400" dirty="0">
                <a:latin typeface="Bell MT"/>
                <a:cs typeface="Bell MT"/>
              </a:rPr>
              <a:t>On </a:t>
            </a:r>
            <a:r>
              <a:rPr sz="1400" spc="-5" dirty="0">
                <a:latin typeface="Bell MT"/>
                <a:cs typeface="Bell MT"/>
              </a:rPr>
              <a:t>the network interfaces page, </a:t>
            </a:r>
            <a:r>
              <a:rPr sz="1400" spc="-10" dirty="0">
                <a:latin typeface="Bell MT"/>
                <a:cs typeface="Bell MT"/>
              </a:rPr>
              <a:t>select </a:t>
            </a:r>
            <a:r>
              <a:rPr sz="1400" spc="-5" dirty="0">
                <a:latin typeface="Bell MT"/>
                <a:cs typeface="Bell MT"/>
              </a:rPr>
              <a:t>your instance interface, then under Actions  tab select </a:t>
            </a:r>
            <a:r>
              <a:rPr sz="1400" dirty="0">
                <a:latin typeface="Bell MT"/>
                <a:cs typeface="Bell MT"/>
              </a:rPr>
              <a:t>Create </a:t>
            </a:r>
            <a:r>
              <a:rPr sz="1400" spc="-5" dirty="0">
                <a:latin typeface="Bell MT"/>
                <a:cs typeface="Bell MT"/>
              </a:rPr>
              <a:t>Flow Log.</a:t>
            </a:r>
            <a:endParaRPr sz="1400">
              <a:latin typeface="Bell MT"/>
              <a:cs typeface="Bel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02004" y="5848350"/>
            <a:ext cx="5970270" cy="2686050"/>
          </a:xfrm>
          <a:prstGeom prst="rect">
            <a:avLst/>
          </a:prstGeom>
        </p:spPr>
        <p:txBody>
          <a:bodyPr vert="horz" wrap="square" lIns="0" tIns="34290" rIns="0" bIns="0" rtlCol="0">
            <a:spAutoFit/>
          </a:bodyPr>
          <a:lstStyle/>
          <a:p>
            <a:pPr marL="12700" marR="266065">
              <a:lnSpc>
                <a:spcPts val="1540"/>
              </a:lnSpc>
              <a:spcBef>
                <a:spcPts val="270"/>
              </a:spcBef>
            </a:pPr>
            <a:r>
              <a:rPr sz="1400" dirty="0">
                <a:latin typeface="Bell MT"/>
                <a:cs typeface="Bell MT"/>
              </a:rPr>
              <a:t>In </a:t>
            </a:r>
            <a:r>
              <a:rPr sz="1400" spc="-5" dirty="0">
                <a:latin typeface="Bell MT"/>
                <a:cs typeface="Bell MT"/>
              </a:rPr>
              <a:t>the dialog </a:t>
            </a:r>
            <a:r>
              <a:rPr sz="1400" dirty="0">
                <a:latin typeface="Bell MT"/>
                <a:cs typeface="Bell MT"/>
              </a:rPr>
              <a:t>box, </a:t>
            </a:r>
            <a:r>
              <a:rPr sz="1400" spc="-5" dirty="0">
                <a:latin typeface="Bell MT"/>
                <a:cs typeface="Bell MT"/>
              </a:rPr>
              <a:t>complete following information. When </a:t>
            </a:r>
            <a:r>
              <a:rPr sz="1400" dirty="0">
                <a:latin typeface="Bell MT"/>
                <a:cs typeface="Bell MT"/>
              </a:rPr>
              <a:t>you </a:t>
            </a:r>
            <a:r>
              <a:rPr sz="1400" spc="-5" dirty="0">
                <a:latin typeface="Bell MT"/>
                <a:cs typeface="Bell MT"/>
              </a:rPr>
              <a:t>are done, </a:t>
            </a:r>
            <a:r>
              <a:rPr sz="1400" dirty="0">
                <a:latin typeface="Bell MT"/>
                <a:cs typeface="Bell MT"/>
              </a:rPr>
              <a:t>choose  Create Flow</a:t>
            </a:r>
            <a:r>
              <a:rPr sz="1400" spc="-15" dirty="0">
                <a:latin typeface="Bell MT"/>
                <a:cs typeface="Bell MT"/>
              </a:rPr>
              <a:t> </a:t>
            </a:r>
            <a:r>
              <a:rPr sz="1400" spc="-5" dirty="0">
                <a:latin typeface="Bell MT"/>
                <a:cs typeface="Bell MT"/>
              </a:rPr>
              <a:t>Log.</a:t>
            </a:r>
            <a:endParaRPr sz="1400">
              <a:latin typeface="Bell MT"/>
              <a:cs typeface="Bell MT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700">
              <a:latin typeface="Bell MT"/>
              <a:cs typeface="Bell MT"/>
            </a:endParaRPr>
          </a:p>
          <a:p>
            <a:pPr marL="469265" marR="71755" indent="-228600" algn="just">
              <a:lnSpc>
                <a:spcPts val="1500"/>
              </a:lnSpc>
              <a:buFont typeface="Arial"/>
              <a:buChar char="•"/>
              <a:tabLst>
                <a:tab pos="469900" algn="l"/>
              </a:tabLst>
            </a:pPr>
            <a:r>
              <a:rPr sz="1400" b="1" spc="-5" dirty="0">
                <a:latin typeface="Bell MT"/>
                <a:cs typeface="Bell MT"/>
              </a:rPr>
              <a:t>Filter: </a:t>
            </a:r>
            <a:r>
              <a:rPr sz="1400" spc="-5" dirty="0">
                <a:latin typeface="Bell MT"/>
                <a:cs typeface="Bell MT"/>
              </a:rPr>
              <a:t>Select whether </a:t>
            </a:r>
            <a:r>
              <a:rPr sz="1400" dirty="0">
                <a:latin typeface="Bell MT"/>
                <a:cs typeface="Bell MT"/>
              </a:rPr>
              <a:t>the </a:t>
            </a:r>
            <a:r>
              <a:rPr sz="1400" spc="-5" dirty="0">
                <a:latin typeface="Bell MT"/>
                <a:cs typeface="Bell MT"/>
              </a:rPr>
              <a:t>flow log </a:t>
            </a:r>
            <a:r>
              <a:rPr sz="1400" dirty="0">
                <a:latin typeface="Bell MT"/>
                <a:cs typeface="Bell MT"/>
              </a:rPr>
              <a:t>should capture </a:t>
            </a:r>
            <a:r>
              <a:rPr sz="1400" spc="-10" dirty="0">
                <a:latin typeface="Bell MT"/>
                <a:cs typeface="Bell MT"/>
              </a:rPr>
              <a:t>rejected </a:t>
            </a:r>
            <a:r>
              <a:rPr sz="1400" spc="-5" dirty="0">
                <a:latin typeface="Bell MT"/>
                <a:cs typeface="Bell MT"/>
              </a:rPr>
              <a:t>traffic, accepted  traffic, or </a:t>
            </a:r>
            <a:r>
              <a:rPr sz="1400" dirty="0">
                <a:latin typeface="Bell MT"/>
                <a:cs typeface="Bell MT"/>
              </a:rPr>
              <a:t>all </a:t>
            </a:r>
            <a:r>
              <a:rPr sz="1400" spc="-5" dirty="0">
                <a:latin typeface="Bell MT"/>
                <a:cs typeface="Bell MT"/>
              </a:rPr>
              <a:t>traffic.</a:t>
            </a:r>
            <a:endParaRPr sz="1400">
              <a:latin typeface="Bell MT"/>
              <a:cs typeface="Bell MT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Arial"/>
              <a:buChar char="•"/>
            </a:pPr>
            <a:endParaRPr sz="1650">
              <a:latin typeface="Bell MT"/>
              <a:cs typeface="Bell MT"/>
            </a:endParaRPr>
          </a:p>
          <a:p>
            <a:pPr marL="469265" marR="126364" indent="-228600" algn="just">
              <a:lnSpc>
                <a:spcPts val="1500"/>
              </a:lnSpc>
              <a:buFont typeface="Arial"/>
              <a:buChar char="•"/>
              <a:tabLst>
                <a:tab pos="469900" algn="l"/>
              </a:tabLst>
            </a:pPr>
            <a:r>
              <a:rPr sz="1400" b="1" spc="-5" dirty="0">
                <a:latin typeface="Bell MT"/>
                <a:cs typeface="Bell MT"/>
              </a:rPr>
              <a:t>Role: </a:t>
            </a:r>
            <a:r>
              <a:rPr sz="1400" dirty="0">
                <a:latin typeface="Bell MT"/>
                <a:cs typeface="Bell MT"/>
              </a:rPr>
              <a:t>Specify </a:t>
            </a:r>
            <a:r>
              <a:rPr sz="1400" spc="-5" dirty="0">
                <a:latin typeface="Bell MT"/>
                <a:cs typeface="Bell MT"/>
              </a:rPr>
              <a:t>the </a:t>
            </a:r>
            <a:r>
              <a:rPr sz="1400" spc="-10" dirty="0">
                <a:latin typeface="Bell MT"/>
                <a:cs typeface="Bell MT"/>
              </a:rPr>
              <a:t>name </a:t>
            </a:r>
            <a:r>
              <a:rPr sz="1400" spc="-5" dirty="0">
                <a:latin typeface="Bell MT"/>
                <a:cs typeface="Bell MT"/>
              </a:rPr>
              <a:t>of an </a:t>
            </a:r>
            <a:r>
              <a:rPr sz="1400" dirty="0">
                <a:latin typeface="Bell MT"/>
                <a:cs typeface="Bell MT"/>
              </a:rPr>
              <a:t>IAM </a:t>
            </a:r>
            <a:r>
              <a:rPr sz="1400" spc="-5" dirty="0">
                <a:latin typeface="Bell MT"/>
                <a:cs typeface="Bell MT"/>
              </a:rPr>
              <a:t>role </a:t>
            </a:r>
            <a:r>
              <a:rPr sz="1400" dirty="0">
                <a:latin typeface="Bell MT"/>
                <a:cs typeface="Bell MT"/>
              </a:rPr>
              <a:t>that </a:t>
            </a:r>
            <a:r>
              <a:rPr sz="1400" spc="-5" dirty="0">
                <a:latin typeface="Bell MT"/>
                <a:cs typeface="Bell MT"/>
              </a:rPr>
              <a:t>has permission to publish logs  </a:t>
            </a:r>
            <a:r>
              <a:rPr sz="1400" dirty="0">
                <a:latin typeface="Bell MT"/>
                <a:cs typeface="Bell MT"/>
              </a:rPr>
              <a:t>to CloudWatch</a:t>
            </a:r>
            <a:r>
              <a:rPr sz="1400" spc="-15" dirty="0">
                <a:latin typeface="Bell MT"/>
                <a:cs typeface="Bell MT"/>
              </a:rPr>
              <a:t> </a:t>
            </a:r>
            <a:r>
              <a:rPr sz="1400" spc="-5" dirty="0">
                <a:latin typeface="Bell MT"/>
                <a:cs typeface="Bell MT"/>
              </a:rPr>
              <a:t>Logs.</a:t>
            </a:r>
            <a:endParaRPr sz="1400">
              <a:latin typeface="Bell MT"/>
              <a:cs typeface="Bell MT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Font typeface="Arial"/>
              <a:buChar char="•"/>
            </a:pPr>
            <a:endParaRPr sz="1650">
              <a:latin typeface="Bell MT"/>
              <a:cs typeface="Bell MT"/>
            </a:endParaRPr>
          </a:p>
          <a:p>
            <a:pPr marL="469265" marR="5080" indent="-228600" algn="just">
              <a:lnSpc>
                <a:spcPct val="90200"/>
              </a:lnSpc>
              <a:buFont typeface="Arial"/>
              <a:buChar char="•"/>
              <a:tabLst>
                <a:tab pos="469900" algn="l"/>
              </a:tabLst>
            </a:pPr>
            <a:r>
              <a:rPr sz="1400" b="1" spc="-5" dirty="0">
                <a:latin typeface="Bell MT"/>
                <a:cs typeface="Bell MT"/>
              </a:rPr>
              <a:t>Destination Log Group: </a:t>
            </a:r>
            <a:r>
              <a:rPr sz="1400" spc="-5" dirty="0">
                <a:latin typeface="Bell MT"/>
                <a:cs typeface="Bell MT"/>
              </a:rPr>
              <a:t>Enter </a:t>
            </a:r>
            <a:r>
              <a:rPr sz="1400" dirty="0">
                <a:latin typeface="Bell MT"/>
                <a:cs typeface="Bell MT"/>
              </a:rPr>
              <a:t>the </a:t>
            </a:r>
            <a:r>
              <a:rPr sz="1400" spc="-10" dirty="0">
                <a:latin typeface="Bell MT"/>
                <a:cs typeface="Bell MT"/>
              </a:rPr>
              <a:t>name </a:t>
            </a:r>
            <a:r>
              <a:rPr sz="1400" dirty="0">
                <a:latin typeface="Bell MT"/>
                <a:cs typeface="Bell MT"/>
              </a:rPr>
              <a:t>of a </a:t>
            </a:r>
            <a:r>
              <a:rPr sz="1400" spc="-5" dirty="0">
                <a:latin typeface="Bell MT"/>
                <a:cs typeface="Bell MT"/>
              </a:rPr>
              <a:t>log group </a:t>
            </a:r>
            <a:r>
              <a:rPr sz="1400" spc="-10" dirty="0">
                <a:latin typeface="Bell MT"/>
                <a:cs typeface="Bell MT"/>
              </a:rPr>
              <a:t>in </a:t>
            </a:r>
            <a:r>
              <a:rPr sz="1400" spc="-5" dirty="0">
                <a:latin typeface="Bell MT"/>
                <a:cs typeface="Bell MT"/>
              </a:rPr>
              <a:t>CloudWatch  Logs </a:t>
            </a:r>
            <a:r>
              <a:rPr sz="1400" dirty="0">
                <a:latin typeface="Bell MT"/>
                <a:cs typeface="Bell MT"/>
              </a:rPr>
              <a:t>to which the </a:t>
            </a:r>
            <a:r>
              <a:rPr sz="1400" spc="-5" dirty="0">
                <a:latin typeface="Bell MT"/>
                <a:cs typeface="Bell MT"/>
              </a:rPr>
              <a:t>flow logs will </a:t>
            </a:r>
            <a:r>
              <a:rPr sz="1400" dirty="0">
                <a:latin typeface="Bell MT"/>
                <a:cs typeface="Bell MT"/>
              </a:rPr>
              <a:t>be </a:t>
            </a:r>
            <a:r>
              <a:rPr sz="1400" spc="-5" dirty="0">
                <a:latin typeface="Bell MT"/>
                <a:cs typeface="Bell MT"/>
              </a:rPr>
              <a:t>published. You </a:t>
            </a:r>
            <a:r>
              <a:rPr sz="1400" dirty="0">
                <a:latin typeface="Bell MT"/>
                <a:cs typeface="Bell MT"/>
              </a:rPr>
              <a:t>can </a:t>
            </a:r>
            <a:r>
              <a:rPr sz="1400" spc="-5" dirty="0">
                <a:latin typeface="Bell MT"/>
                <a:cs typeface="Bell MT"/>
              </a:rPr>
              <a:t>use </a:t>
            </a:r>
            <a:r>
              <a:rPr sz="1400" dirty="0">
                <a:latin typeface="Bell MT"/>
                <a:cs typeface="Bell MT"/>
              </a:rPr>
              <a:t>an </a:t>
            </a:r>
            <a:r>
              <a:rPr sz="1400" spc="-5" dirty="0">
                <a:latin typeface="Bell MT"/>
                <a:cs typeface="Bell MT"/>
              </a:rPr>
              <a:t>existing log  group, </a:t>
            </a:r>
            <a:r>
              <a:rPr sz="1400" dirty="0">
                <a:latin typeface="Bell MT"/>
                <a:cs typeface="Bell MT"/>
              </a:rPr>
              <a:t>or </a:t>
            </a:r>
            <a:r>
              <a:rPr sz="1400" spc="-5" dirty="0">
                <a:latin typeface="Bell MT"/>
                <a:cs typeface="Bell MT"/>
              </a:rPr>
              <a:t>you </a:t>
            </a:r>
            <a:r>
              <a:rPr sz="1400" dirty="0">
                <a:latin typeface="Bell MT"/>
                <a:cs typeface="Bell MT"/>
              </a:rPr>
              <a:t>can </a:t>
            </a:r>
            <a:r>
              <a:rPr sz="1400" spc="-5" dirty="0">
                <a:latin typeface="Bell MT"/>
                <a:cs typeface="Bell MT"/>
              </a:rPr>
              <a:t>enter </a:t>
            </a:r>
            <a:r>
              <a:rPr sz="1400" dirty="0">
                <a:latin typeface="Bell MT"/>
                <a:cs typeface="Bell MT"/>
              </a:rPr>
              <a:t>a </a:t>
            </a:r>
            <a:r>
              <a:rPr sz="1400" spc="-5" dirty="0">
                <a:latin typeface="Bell MT"/>
                <a:cs typeface="Bell MT"/>
              </a:rPr>
              <a:t>name for </a:t>
            </a:r>
            <a:r>
              <a:rPr sz="1400" dirty="0">
                <a:latin typeface="Bell MT"/>
                <a:cs typeface="Bell MT"/>
              </a:rPr>
              <a:t>a </a:t>
            </a:r>
            <a:r>
              <a:rPr sz="1400" spc="-5" dirty="0">
                <a:latin typeface="Bell MT"/>
                <a:cs typeface="Bell MT"/>
              </a:rPr>
              <a:t>new log group, which we'll </a:t>
            </a:r>
            <a:r>
              <a:rPr sz="1400" dirty="0">
                <a:latin typeface="Bell MT"/>
                <a:cs typeface="Bell MT"/>
              </a:rPr>
              <a:t>create </a:t>
            </a:r>
            <a:r>
              <a:rPr sz="1400" spc="-5" dirty="0">
                <a:latin typeface="Bell MT"/>
                <a:cs typeface="Bell MT"/>
              </a:rPr>
              <a:t>for  </a:t>
            </a:r>
            <a:r>
              <a:rPr sz="1400" dirty="0">
                <a:latin typeface="Bell MT"/>
                <a:cs typeface="Bell MT"/>
              </a:rPr>
              <a:t>you.</a:t>
            </a:r>
            <a:endParaRPr sz="1400">
              <a:latin typeface="Bell MT"/>
              <a:cs typeface="Bell MT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35609" y="1562735"/>
            <a:ext cx="6829425" cy="8800465"/>
            <a:chOff x="435609" y="1055369"/>
            <a:chExt cx="6829425" cy="8800465"/>
          </a:xfrm>
        </p:grpSpPr>
        <p:sp>
          <p:nvSpPr>
            <p:cNvPr id="3" name="object 3"/>
            <p:cNvSpPr/>
            <p:nvPr/>
          </p:nvSpPr>
          <p:spPr>
            <a:xfrm>
              <a:off x="914400" y="5410835"/>
              <a:ext cx="5981700" cy="239966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435609" y="1055369"/>
              <a:ext cx="6829425" cy="880046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902004" y="4995673"/>
            <a:ext cx="5621655" cy="7270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950" b="1" spc="-5" dirty="0">
                <a:solidFill>
                  <a:srgbClr val="92D050"/>
                </a:solidFill>
                <a:latin typeface="Bell MT"/>
                <a:cs typeface="Bell MT"/>
              </a:rPr>
              <a:t>CREATE FLOW LOG </a:t>
            </a:r>
            <a:r>
              <a:rPr sz="1950" b="1" spc="-10" dirty="0">
                <a:solidFill>
                  <a:srgbClr val="92D050"/>
                </a:solidFill>
                <a:latin typeface="Bell MT"/>
                <a:cs typeface="Bell MT"/>
              </a:rPr>
              <a:t>FOR </a:t>
            </a:r>
            <a:r>
              <a:rPr sz="1950" b="1" dirty="0">
                <a:solidFill>
                  <a:srgbClr val="92D050"/>
                </a:solidFill>
                <a:latin typeface="Bell MT"/>
                <a:cs typeface="Bell MT"/>
              </a:rPr>
              <a:t>A </a:t>
            </a:r>
            <a:r>
              <a:rPr sz="1950" b="1" spc="-5" dirty="0">
                <a:solidFill>
                  <a:srgbClr val="92D050"/>
                </a:solidFill>
                <a:latin typeface="Bell MT"/>
                <a:cs typeface="Bell MT"/>
              </a:rPr>
              <a:t>VPC </a:t>
            </a:r>
            <a:r>
              <a:rPr sz="1950" b="1" dirty="0">
                <a:solidFill>
                  <a:srgbClr val="92D050"/>
                </a:solidFill>
                <a:latin typeface="Bell MT"/>
                <a:cs typeface="Bell MT"/>
              </a:rPr>
              <a:t>OR A</a:t>
            </a:r>
            <a:r>
              <a:rPr sz="1950" b="1" spc="15" dirty="0">
                <a:solidFill>
                  <a:srgbClr val="92D050"/>
                </a:solidFill>
                <a:latin typeface="Bell MT"/>
                <a:cs typeface="Bell MT"/>
              </a:rPr>
              <a:t> </a:t>
            </a:r>
            <a:r>
              <a:rPr sz="1950" b="1" spc="-5" dirty="0">
                <a:solidFill>
                  <a:srgbClr val="92D050"/>
                </a:solidFill>
                <a:latin typeface="Bell MT"/>
                <a:cs typeface="Bell MT"/>
              </a:rPr>
              <a:t>SUBNET</a:t>
            </a:r>
            <a:endParaRPr sz="1950">
              <a:latin typeface="Bell MT"/>
              <a:cs typeface="Bell MT"/>
            </a:endParaRPr>
          </a:p>
          <a:p>
            <a:pPr marL="12700">
              <a:lnSpc>
                <a:spcPct val="100000"/>
              </a:lnSpc>
              <a:spcBef>
                <a:spcPts val="1500"/>
              </a:spcBef>
            </a:pPr>
            <a:r>
              <a:rPr sz="1400" spc="-5" dirty="0">
                <a:latin typeface="Bell MT"/>
                <a:cs typeface="Bell MT"/>
              </a:rPr>
              <a:t>Once </a:t>
            </a:r>
            <a:r>
              <a:rPr sz="1400" dirty="0">
                <a:latin typeface="Bell MT"/>
                <a:cs typeface="Bell MT"/>
              </a:rPr>
              <a:t>you are on </a:t>
            </a:r>
            <a:r>
              <a:rPr sz="1400" spc="-10" dirty="0">
                <a:latin typeface="Bell MT"/>
                <a:cs typeface="Bell MT"/>
              </a:rPr>
              <a:t>VPC </a:t>
            </a:r>
            <a:r>
              <a:rPr sz="1400" spc="-5" dirty="0">
                <a:latin typeface="Bell MT"/>
                <a:cs typeface="Bell MT"/>
              </a:rPr>
              <a:t>page, </a:t>
            </a:r>
            <a:r>
              <a:rPr sz="1400" dirty="0">
                <a:latin typeface="Bell MT"/>
                <a:cs typeface="Bell MT"/>
              </a:rPr>
              <a:t>choose your </a:t>
            </a:r>
            <a:r>
              <a:rPr sz="1400" spc="-5" dirty="0">
                <a:latin typeface="Bell MT"/>
                <a:cs typeface="Bell MT"/>
              </a:rPr>
              <a:t>VPCs or </a:t>
            </a:r>
            <a:r>
              <a:rPr sz="1400" dirty="0">
                <a:latin typeface="Bell MT"/>
                <a:cs typeface="Bell MT"/>
              </a:rPr>
              <a:t>choose</a:t>
            </a:r>
            <a:r>
              <a:rPr sz="1400" spc="-30" dirty="0">
                <a:latin typeface="Bell MT"/>
                <a:cs typeface="Bell MT"/>
              </a:rPr>
              <a:t> </a:t>
            </a:r>
            <a:r>
              <a:rPr sz="1400" spc="-5" dirty="0">
                <a:latin typeface="Bell MT"/>
                <a:cs typeface="Bell MT"/>
              </a:rPr>
              <a:t>subnets.</a:t>
            </a:r>
            <a:endParaRPr sz="1400">
              <a:latin typeface="Bell MT"/>
              <a:cs typeface="Bel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02004" y="8675244"/>
            <a:ext cx="556450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Bell MT"/>
                <a:cs typeface="Bell MT"/>
              </a:rPr>
              <a:t>Select </a:t>
            </a:r>
            <a:r>
              <a:rPr sz="1400" spc="-5" dirty="0">
                <a:latin typeface="Bell MT"/>
                <a:cs typeface="Bell MT"/>
              </a:rPr>
              <a:t>your VPC or </a:t>
            </a:r>
            <a:r>
              <a:rPr sz="1400" dirty="0">
                <a:latin typeface="Bell MT"/>
                <a:cs typeface="Bell MT"/>
              </a:rPr>
              <a:t>subnet and </a:t>
            </a:r>
            <a:r>
              <a:rPr sz="1400" spc="-5" dirty="0">
                <a:latin typeface="Bell MT"/>
                <a:cs typeface="Bell MT"/>
              </a:rPr>
              <a:t>click on Actions </a:t>
            </a:r>
            <a:r>
              <a:rPr sz="1400" dirty="0">
                <a:latin typeface="Bell MT"/>
                <a:cs typeface="Bell MT"/>
              </a:rPr>
              <a:t>then select </a:t>
            </a:r>
            <a:r>
              <a:rPr sz="1400" spc="-5" dirty="0">
                <a:latin typeface="Bell MT"/>
                <a:cs typeface="Bell MT"/>
              </a:rPr>
              <a:t>Create Flow</a:t>
            </a:r>
            <a:r>
              <a:rPr sz="1400" spc="10" dirty="0">
                <a:latin typeface="Bell MT"/>
                <a:cs typeface="Bell MT"/>
              </a:rPr>
              <a:t> </a:t>
            </a:r>
            <a:r>
              <a:rPr sz="1400" dirty="0">
                <a:latin typeface="Bell MT"/>
                <a:cs typeface="Bell MT"/>
              </a:rPr>
              <a:t>Log</a:t>
            </a:r>
            <a:endParaRPr sz="1400">
              <a:latin typeface="Bell MT"/>
              <a:cs typeface="Bell M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2004" y="1902084"/>
            <a:ext cx="5970905" cy="828040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2700" marR="5080" algn="just">
              <a:lnSpc>
                <a:spcPct val="91900"/>
              </a:lnSpc>
              <a:spcBef>
                <a:spcPts val="240"/>
              </a:spcBef>
            </a:pPr>
            <a:r>
              <a:rPr sz="1400" b="1" spc="-5" dirty="0">
                <a:latin typeface="Bell MT"/>
                <a:cs typeface="Bell MT"/>
              </a:rPr>
              <a:t>Network </a:t>
            </a:r>
            <a:r>
              <a:rPr sz="1400" b="1" dirty="0">
                <a:latin typeface="Bell MT"/>
                <a:cs typeface="Bell MT"/>
              </a:rPr>
              <a:t>ACLs: </a:t>
            </a:r>
            <a:r>
              <a:rPr sz="1400" dirty="0">
                <a:latin typeface="Bell MT"/>
                <a:cs typeface="Bell MT"/>
              </a:rPr>
              <a:t>A </a:t>
            </a:r>
            <a:r>
              <a:rPr sz="1400" i="1" dirty="0">
                <a:latin typeface="Bell MT"/>
                <a:cs typeface="Bell MT"/>
              </a:rPr>
              <a:t>network </a:t>
            </a:r>
            <a:r>
              <a:rPr sz="1400" i="1" spc="-5" dirty="0">
                <a:latin typeface="Bell MT"/>
                <a:cs typeface="Bell MT"/>
              </a:rPr>
              <a:t>access control list (ACL) </a:t>
            </a:r>
            <a:r>
              <a:rPr sz="1400" spc="-5" dirty="0">
                <a:latin typeface="Bell MT"/>
                <a:cs typeface="Bell MT"/>
              </a:rPr>
              <a:t>is </a:t>
            </a:r>
            <a:r>
              <a:rPr sz="1400" dirty="0">
                <a:latin typeface="Bell MT"/>
                <a:cs typeface="Bell MT"/>
              </a:rPr>
              <a:t>an optional </a:t>
            </a:r>
            <a:r>
              <a:rPr sz="1400" spc="-5" dirty="0">
                <a:latin typeface="Bell MT"/>
                <a:cs typeface="Bell MT"/>
              </a:rPr>
              <a:t>layer </a:t>
            </a:r>
            <a:r>
              <a:rPr sz="1400" dirty="0">
                <a:latin typeface="Bell MT"/>
                <a:cs typeface="Bell MT"/>
              </a:rPr>
              <a:t>of security  </a:t>
            </a:r>
            <a:r>
              <a:rPr sz="1400" spc="-5" dirty="0">
                <a:latin typeface="Bell MT"/>
                <a:cs typeface="Bell MT"/>
              </a:rPr>
              <a:t>for </a:t>
            </a:r>
            <a:r>
              <a:rPr sz="1400" dirty="0">
                <a:latin typeface="Bell MT"/>
                <a:cs typeface="Bell MT"/>
              </a:rPr>
              <a:t>your </a:t>
            </a:r>
            <a:r>
              <a:rPr sz="1400" spc="-5" dirty="0">
                <a:latin typeface="Bell MT"/>
                <a:cs typeface="Bell MT"/>
              </a:rPr>
              <a:t>VPC that </a:t>
            </a:r>
            <a:r>
              <a:rPr sz="1400" dirty="0">
                <a:latin typeface="Bell MT"/>
                <a:cs typeface="Bell MT"/>
              </a:rPr>
              <a:t>acts as a </a:t>
            </a:r>
            <a:r>
              <a:rPr sz="1400" spc="-5" dirty="0">
                <a:latin typeface="Bell MT"/>
                <a:cs typeface="Bell MT"/>
              </a:rPr>
              <a:t>firewall for controlling traffic in </a:t>
            </a:r>
            <a:r>
              <a:rPr sz="1400" dirty="0">
                <a:latin typeface="Bell MT"/>
                <a:cs typeface="Bell MT"/>
              </a:rPr>
              <a:t>and out of </a:t>
            </a:r>
            <a:r>
              <a:rPr sz="1400" spc="-5" dirty="0">
                <a:latin typeface="Bell MT"/>
                <a:cs typeface="Bell MT"/>
              </a:rPr>
              <a:t>one </a:t>
            </a:r>
            <a:r>
              <a:rPr sz="1400" dirty="0">
                <a:latin typeface="Bell MT"/>
                <a:cs typeface="Bell MT"/>
              </a:rPr>
              <a:t>or  </a:t>
            </a:r>
            <a:r>
              <a:rPr sz="1400" spc="-5" dirty="0">
                <a:latin typeface="Bell MT"/>
                <a:cs typeface="Bell MT"/>
              </a:rPr>
              <a:t>more subnets. You might </a:t>
            </a:r>
            <a:r>
              <a:rPr sz="1400" dirty="0">
                <a:latin typeface="Bell MT"/>
                <a:cs typeface="Bell MT"/>
              </a:rPr>
              <a:t>set </a:t>
            </a:r>
            <a:r>
              <a:rPr sz="1400" spc="-5" dirty="0">
                <a:latin typeface="Bell MT"/>
                <a:cs typeface="Bell MT"/>
              </a:rPr>
              <a:t>up network </a:t>
            </a:r>
            <a:r>
              <a:rPr sz="1400" dirty="0">
                <a:latin typeface="Bell MT"/>
                <a:cs typeface="Bell MT"/>
              </a:rPr>
              <a:t>ACLs </a:t>
            </a:r>
            <a:r>
              <a:rPr sz="1400" spc="-5" dirty="0">
                <a:latin typeface="Bell MT"/>
                <a:cs typeface="Bell MT"/>
              </a:rPr>
              <a:t>with </a:t>
            </a:r>
            <a:r>
              <a:rPr sz="1400" dirty="0">
                <a:latin typeface="Bell MT"/>
                <a:cs typeface="Bell MT"/>
              </a:rPr>
              <a:t>rules similar </a:t>
            </a:r>
            <a:r>
              <a:rPr sz="1400" spc="-5" dirty="0">
                <a:latin typeface="Bell MT"/>
                <a:cs typeface="Bell MT"/>
              </a:rPr>
              <a:t>to </a:t>
            </a:r>
            <a:r>
              <a:rPr sz="1400" dirty="0">
                <a:latin typeface="Bell MT"/>
                <a:cs typeface="Bell MT"/>
              </a:rPr>
              <a:t>your security  </a:t>
            </a:r>
            <a:r>
              <a:rPr sz="1400" spc="-5" dirty="0">
                <a:latin typeface="Bell MT"/>
                <a:cs typeface="Bell MT"/>
              </a:rPr>
              <a:t>groups in order </a:t>
            </a:r>
            <a:r>
              <a:rPr sz="1400" dirty="0">
                <a:latin typeface="Bell MT"/>
                <a:cs typeface="Bell MT"/>
              </a:rPr>
              <a:t>to </a:t>
            </a:r>
            <a:r>
              <a:rPr sz="1400" spc="-5" dirty="0">
                <a:latin typeface="Bell MT"/>
                <a:cs typeface="Bell MT"/>
              </a:rPr>
              <a:t>add an additional layer </a:t>
            </a:r>
            <a:r>
              <a:rPr sz="1400" dirty="0">
                <a:latin typeface="Bell MT"/>
                <a:cs typeface="Bell MT"/>
              </a:rPr>
              <a:t>of security to your</a:t>
            </a:r>
            <a:r>
              <a:rPr sz="1400" spc="-25" dirty="0">
                <a:latin typeface="Bell MT"/>
                <a:cs typeface="Bell MT"/>
              </a:rPr>
              <a:t> </a:t>
            </a:r>
            <a:r>
              <a:rPr sz="1400" spc="-5" dirty="0">
                <a:latin typeface="Bell MT"/>
                <a:cs typeface="Bell MT"/>
              </a:rPr>
              <a:t>VPC.</a:t>
            </a:r>
            <a:endParaRPr sz="1400">
              <a:latin typeface="Bell MT"/>
              <a:cs typeface="Bell MT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858316" y="3114426"/>
          <a:ext cx="6542405" cy="465797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89100"/>
                <a:gridCol w="4853305"/>
              </a:tblGrid>
              <a:tr h="385572">
                <a:tc>
                  <a:txBody>
                    <a:bodyPr/>
                    <a:lstStyle/>
                    <a:p>
                      <a:pPr marL="5588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100" b="1" dirty="0">
                          <a:solidFill>
                            <a:srgbClr val="333333"/>
                          </a:solidFill>
                          <a:latin typeface="Bell MT"/>
                          <a:cs typeface="Bell MT"/>
                        </a:rPr>
                        <a:t>Scenario</a:t>
                      </a:r>
                      <a:endParaRPr sz="1100" dirty="0">
                        <a:latin typeface="Bell MT"/>
                        <a:cs typeface="Bell MT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CCCCCC"/>
                      </a:solidFill>
                      <a:prstDash val="solid"/>
                    </a:lnL>
                    <a:lnR w="12700">
                      <a:solidFill>
                        <a:srgbClr val="CCCCCC"/>
                      </a:solidFill>
                      <a:prstDash val="solid"/>
                    </a:lnR>
                    <a:lnT w="12700">
                      <a:solidFill>
                        <a:srgbClr val="CCCCCC"/>
                      </a:solidFill>
                      <a:prstDash val="solid"/>
                    </a:lnT>
                    <a:lnB w="12700">
                      <a:solidFill>
                        <a:srgbClr val="CCCCCC"/>
                      </a:solidFill>
                      <a:prstDash val="soli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marL="5016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100" b="1" dirty="0">
                          <a:solidFill>
                            <a:srgbClr val="333333"/>
                          </a:solidFill>
                          <a:latin typeface="Bell MT"/>
                          <a:cs typeface="Bell MT"/>
                        </a:rPr>
                        <a:t>Usage</a:t>
                      </a:r>
                      <a:endParaRPr sz="1100">
                        <a:latin typeface="Bell MT"/>
                        <a:cs typeface="Bell MT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CCCCCC"/>
                      </a:solidFill>
                      <a:prstDash val="solid"/>
                    </a:lnL>
                    <a:lnR w="12700">
                      <a:solidFill>
                        <a:srgbClr val="CCCCCC"/>
                      </a:solidFill>
                      <a:prstDash val="solid"/>
                    </a:lnR>
                    <a:lnT w="12700">
                      <a:solidFill>
                        <a:srgbClr val="CCCCCC"/>
                      </a:solidFill>
                      <a:prstDash val="solid"/>
                    </a:lnT>
                    <a:lnB w="12700">
                      <a:solidFill>
                        <a:srgbClr val="CCCCCC"/>
                      </a:solidFill>
                      <a:prstDash val="solid"/>
                    </a:lnB>
                    <a:solidFill>
                      <a:srgbClr val="EDEDED"/>
                    </a:solidFill>
                  </a:tcPr>
                </a:tc>
              </a:tr>
              <a:tr h="310073">
                <a:tc>
                  <a:txBody>
                    <a:bodyPr/>
                    <a:lstStyle/>
                    <a:p>
                      <a:pPr marL="55880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1200" spc="-5" dirty="0">
                          <a:latin typeface="Bell MT"/>
                          <a:cs typeface="Bell MT"/>
                        </a:rPr>
                        <a:t>Scenario </a:t>
                      </a:r>
                      <a:r>
                        <a:rPr sz="1200" dirty="0">
                          <a:latin typeface="Bell MT"/>
                          <a:cs typeface="Bell MT"/>
                        </a:rPr>
                        <a:t>1: </a:t>
                      </a:r>
                      <a:r>
                        <a:rPr sz="1200" spc="-5" dirty="0">
                          <a:latin typeface="Bell MT"/>
                          <a:cs typeface="Bell MT"/>
                        </a:rPr>
                        <a:t>VPC </a:t>
                      </a:r>
                      <a:r>
                        <a:rPr sz="1200" dirty="0">
                          <a:latin typeface="Bell MT"/>
                          <a:cs typeface="Bell MT"/>
                        </a:rPr>
                        <a:t>with</a:t>
                      </a:r>
                      <a:r>
                        <a:rPr sz="1200" spc="-30" dirty="0">
                          <a:latin typeface="Bell MT"/>
                          <a:cs typeface="Bell MT"/>
                        </a:rPr>
                        <a:t> </a:t>
                      </a:r>
                      <a:r>
                        <a:rPr sz="1200" dirty="0">
                          <a:latin typeface="Bell MT"/>
                          <a:cs typeface="Bell MT"/>
                        </a:rPr>
                        <a:t>a</a:t>
                      </a:r>
                      <a:endParaRPr sz="1200">
                        <a:latin typeface="Bell MT"/>
                        <a:cs typeface="Bell MT"/>
                      </a:endParaRPr>
                    </a:p>
                  </a:txBody>
                  <a:tcPr marL="0" marR="0" marT="86360" marB="0">
                    <a:lnL w="12700">
                      <a:solidFill>
                        <a:srgbClr val="CCCCCC"/>
                      </a:solidFill>
                      <a:prstDash val="solid"/>
                    </a:lnL>
                    <a:lnR w="12700">
                      <a:solidFill>
                        <a:srgbClr val="CCCCCC"/>
                      </a:solidFill>
                      <a:prstDash val="solid"/>
                    </a:lnR>
                    <a:lnT w="12700">
                      <a:solidFill>
                        <a:srgbClr val="CCCCCC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50165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1200" spc="-5" dirty="0">
                          <a:latin typeface="Bell MT"/>
                          <a:cs typeface="Bell MT"/>
                        </a:rPr>
                        <a:t>Your instances run in </a:t>
                      </a:r>
                      <a:r>
                        <a:rPr sz="1200" dirty="0">
                          <a:latin typeface="Bell MT"/>
                          <a:cs typeface="Bell MT"/>
                        </a:rPr>
                        <a:t>a </a:t>
                      </a:r>
                      <a:r>
                        <a:rPr sz="1200" spc="-5" dirty="0">
                          <a:latin typeface="Bell MT"/>
                          <a:cs typeface="Bell MT"/>
                        </a:rPr>
                        <a:t>private, </a:t>
                      </a:r>
                      <a:r>
                        <a:rPr sz="1200" dirty="0">
                          <a:latin typeface="Bell MT"/>
                          <a:cs typeface="Bell MT"/>
                        </a:rPr>
                        <a:t>isolated </a:t>
                      </a:r>
                      <a:r>
                        <a:rPr sz="1200" spc="-5" dirty="0">
                          <a:latin typeface="Bell MT"/>
                          <a:cs typeface="Bell MT"/>
                        </a:rPr>
                        <a:t>section </a:t>
                      </a:r>
                      <a:r>
                        <a:rPr sz="1200" dirty="0">
                          <a:latin typeface="Bell MT"/>
                          <a:cs typeface="Bell MT"/>
                        </a:rPr>
                        <a:t>of </a:t>
                      </a:r>
                      <a:r>
                        <a:rPr sz="1200" spc="-5" dirty="0">
                          <a:latin typeface="Bell MT"/>
                          <a:cs typeface="Bell MT"/>
                        </a:rPr>
                        <a:t>the AWS </a:t>
                      </a:r>
                      <a:r>
                        <a:rPr sz="1200" dirty="0">
                          <a:latin typeface="Bell MT"/>
                          <a:cs typeface="Bell MT"/>
                        </a:rPr>
                        <a:t>cloud</a:t>
                      </a:r>
                      <a:r>
                        <a:rPr sz="1200" spc="-15" dirty="0">
                          <a:latin typeface="Bell MT"/>
                          <a:cs typeface="Bell MT"/>
                        </a:rPr>
                        <a:t> </a:t>
                      </a:r>
                      <a:r>
                        <a:rPr sz="1200" dirty="0">
                          <a:latin typeface="Bell MT"/>
                          <a:cs typeface="Bell MT"/>
                        </a:rPr>
                        <a:t>with</a:t>
                      </a:r>
                      <a:endParaRPr sz="1200">
                        <a:latin typeface="Bell MT"/>
                        <a:cs typeface="Bell MT"/>
                      </a:endParaRPr>
                    </a:p>
                  </a:txBody>
                  <a:tcPr marL="0" marR="0" marT="86360" marB="0">
                    <a:lnL w="12700">
                      <a:solidFill>
                        <a:srgbClr val="CCCCCC"/>
                      </a:solidFill>
                      <a:prstDash val="solid"/>
                    </a:lnL>
                    <a:lnR w="12700">
                      <a:solidFill>
                        <a:srgbClr val="CCCCCC"/>
                      </a:solidFill>
                      <a:prstDash val="solid"/>
                    </a:lnR>
                    <a:lnT w="12700">
                      <a:solidFill>
                        <a:srgbClr val="CCCCCC"/>
                      </a:solidFill>
                      <a:prstDash val="solid"/>
                    </a:lnT>
                  </a:tcPr>
                </a:tc>
              </a:tr>
              <a:tr h="276666">
                <a:tc>
                  <a:txBody>
                    <a:bodyPr/>
                    <a:lstStyle/>
                    <a:p>
                      <a:pPr marL="55880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1200" spc="-5" dirty="0">
                          <a:latin typeface="Bell MT"/>
                          <a:cs typeface="Bell MT"/>
                        </a:rPr>
                        <a:t>Single Public</a:t>
                      </a:r>
                      <a:r>
                        <a:rPr sz="1200" spc="-20" dirty="0">
                          <a:latin typeface="Bell MT"/>
                          <a:cs typeface="Bell MT"/>
                        </a:rPr>
                        <a:t> </a:t>
                      </a:r>
                      <a:r>
                        <a:rPr sz="1200" dirty="0">
                          <a:latin typeface="Bell MT"/>
                          <a:cs typeface="Bell MT"/>
                        </a:rPr>
                        <a:t>Subnet</a:t>
                      </a:r>
                      <a:endParaRPr sz="1200">
                        <a:latin typeface="Bell MT"/>
                        <a:cs typeface="Bell MT"/>
                      </a:endParaRPr>
                    </a:p>
                  </a:txBody>
                  <a:tcPr marL="0" marR="0" marT="5080" marB="0">
                    <a:lnL w="12700">
                      <a:solidFill>
                        <a:srgbClr val="CCCCCC"/>
                      </a:solidFill>
                      <a:prstDash val="solid"/>
                    </a:lnL>
                    <a:lnR w="12700">
                      <a:solidFill>
                        <a:srgbClr val="CCCCCC"/>
                      </a:solidFill>
                      <a:prstDash val="solid"/>
                    </a:lnR>
                    <a:lnB w="12700">
                      <a:solidFill>
                        <a:srgbClr val="CCCCC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0165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1200" spc="-5" dirty="0">
                          <a:latin typeface="Bell MT"/>
                          <a:cs typeface="Bell MT"/>
                        </a:rPr>
                        <a:t>direct access to the</a:t>
                      </a:r>
                      <a:r>
                        <a:rPr sz="1200" spc="5" dirty="0">
                          <a:latin typeface="Bell MT"/>
                          <a:cs typeface="Bell MT"/>
                        </a:rPr>
                        <a:t> </a:t>
                      </a:r>
                      <a:r>
                        <a:rPr sz="1200" spc="-5" dirty="0">
                          <a:latin typeface="Bell MT"/>
                          <a:cs typeface="Bell MT"/>
                        </a:rPr>
                        <a:t>Internet.</a:t>
                      </a:r>
                      <a:endParaRPr sz="1200">
                        <a:latin typeface="Bell MT"/>
                        <a:cs typeface="Bell MT"/>
                      </a:endParaRPr>
                    </a:p>
                  </a:txBody>
                  <a:tcPr marL="0" marR="0" marT="5080" marB="0">
                    <a:lnL w="12700">
                      <a:solidFill>
                        <a:srgbClr val="CCCCCC"/>
                      </a:solidFill>
                      <a:prstDash val="solid"/>
                    </a:lnL>
                    <a:lnR w="12700">
                      <a:solidFill>
                        <a:srgbClr val="CCCCCC"/>
                      </a:solidFill>
                      <a:prstDash val="solid"/>
                    </a:lnR>
                    <a:lnB w="12700">
                      <a:solidFill>
                        <a:srgbClr val="CCCCCC"/>
                      </a:solidFill>
                      <a:prstDash val="solid"/>
                    </a:lnB>
                  </a:tcPr>
                </a:tc>
              </a:tr>
              <a:tr h="308930">
                <a:tc>
                  <a:txBody>
                    <a:bodyPr/>
                    <a:lstStyle/>
                    <a:p>
                      <a:pPr marL="55880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spc="-5" dirty="0">
                          <a:latin typeface="Bell MT"/>
                          <a:cs typeface="Bell MT"/>
                        </a:rPr>
                        <a:t>Scenario </a:t>
                      </a:r>
                      <a:r>
                        <a:rPr sz="1200" dirty="0">
                          <a:latin typeface="Bell MT"/>
                          <a:cs typeface="Bell MT"/>
                        </a:rPr>
                        <a:t>2: </a:t>
                      </a:r>
                      <a:r>
                        <a:rPr sz="1200" spc="-5" dirty="0">
                          <a:latin typeface="Bell MT"/>
                          <a:cs typeface="Bell MT"/>
                        </a:rPr>
                        <a:t>VPC</a:t>
                      </a:r>
                      <a:r>
                        <a:rPr sz="1200" spc="-20" dirty="0">
                          <a:latin typeface="Bell MT"/>
                          <a:cs typeface="Bell MT"/>
                        </a:rPr>
                        <a:t> </a:t>
                      </a:r>
                      <a:r>
                        <a:rPr sz="1200" dirty="0">
                          <a:latin typeface="Bell MT"/>
                          <a:cs typeface="Bell MT"/>
                        </a:rPr>
                        <a:t>with</a:t>
                      </a:r>
                      <a:endParaRPr sz="1200">
                        <a:latin typeface="Bell MT"/>
                        <a:cs typeface="Bell MT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CCCCCC"/>
                      </a:solidFill>
                      <a:prstDash val="solid"/>
                    </a:lnL>
                    <a:lnR w="12700">
                      <a:solidFill>
                        <a:srgbClr val="CCCCCC"/>
                      </a:solidFill>
                      <a:prstDash val="solid"/>
                    </a:lnR>
                    <a:lnT w="12700">
                      <a:solidFill>
                        <a:srgbClr val="CCCCCC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50165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dirty="0">
                          <a:latin typeface="Bell MT"/>
                          <a:cs typeface="Bell MT"/>
                        </a:rPr>
                        <a:t>In </a:t>
                      </a:r>
                      <a:r>
                        <a:rPr sz="1200" spc="-5" dirty="0">
                          <a:latin typeface="Bell MT"/>
                          <a:cs typeface="Bell MT"/>
                        </a:rPr>
                        <a:t>addition to </a:t>
                      </a:r>
                      <a:r>
                        <a:rPr sz="1200" dirty="0">
                          <a:latin typeface="Bell MT"/>
                          <a:cs typeface="Bell MT"/>
                        </a:rPr>
                        <a:t>containing a public </a:t>
                      </a:r>
                      <a:r>
                        <a:rPr sz="1200" spc="-5" dirty="0">
                          <a:latin typeface="Bell MT"/>
                          <a:cs typeface="Bell MT"/>
                        </a:rPr>
                        <a:t>subnet, this configuration </a:t>
                      </a:r>
                      <a:r>
                        <a:rPr sz="1200" dirty="0">
                          <a:latin typeface="Bell MT"/>
                          <a:cs typeface="Bell MT"/>
                        </a:rPr>
                        <a:t>adds a</a:t>
                      </a:r>
                      <a:r>
                        <a:rPr sz="1200" spc="15" dirty="0">
                          <a:latin typeface="Bell MT"/>
                          <a:cs typeface="Bell MT"/>
                        </a:rPr>
                        <a:t> </a:t>
                      </a:r>
                      <a:r>
                        <a:rPr sz="1200" spc="-5" dirty="0">
                          <a:latin typeface="Bell MT"/>
                          <a:cs typeface="Bell MT"/>
                        </a:rPr>
                        <a:t>private</a:t>
                      </a:r>
                      <a:endParaRPr sz="1200">
                        <a:latin typeface="Bell MT"/>
                        <a:cs typeface="Bell MT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CCCCCC"/>
                      </a:solidFill>
                      <a:prstDash val="solid"/>
                    </a:lnL>
                    <a:lnR w="12700">
                      <a:solidFill>
                        <a:srgbClr val="CCCCCC"/>
                      </a:solidFill>
                      <a:prstDash val="solid"/>
                    </a:lnR>
                    <a:lnT w="12700">
                      <a:solidFill>
                        <a:srgbClr val="CCCCCC"/>
                      </a:solidFill>
                      <a:prstDash val="solid"/>
                    </a:lnT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55880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1200" spc="-5" dirty="0">
                          <a:latin typeface="Bell MT"/>
                          <a:cs typeface="Bell MT"/>
                        </a:rPr>
                        <a:t>Public and</a:t>
                      </a:r>
                      <a:r>
                        <a:rPr sz="1200" spc="-20" dirty="0">
                          <a:latin typeface="Bell MT"/>
                          <a:cs typeface="Bell MT"/>
                        </a:rPr>
                        <a:t> </a:t>
                      </a:r>
                      <a:r>
                        <a:rPr sz="1200" spc="-5" dirty="0">
                          <a:latin typeface="Bell MT"/>
                          <a:cs typeface="Bell MT"/>
                        </a:rPr>
                        <a:t>Private</a:t>
                      </a:r>
                      <a:endParaRPr sz="1200">
                        <a:latin typeface="Bell MT"/>
                        <a:cs typeface="Bell MT"/>
                      </a:endParaRPr>
                    </a:p>
                  </a:txBody>
                  <a:tcPr marL="0" marR="0" marT="5080" marB="0">
                    <a:lnL w="12700">
                      <a:solidFill>
                        <a:srgbClr val="CCCCCC"/>
                      </a:solidFill>
                      <a:prstDash val="solid"/>
                    </a:lnL>
                    <a:lnR w="12700">
                      <a:solidFill>
                        <a:srgbClr val="CCCCCC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50165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1200" spc="-5" dirty="0">
                          <a:latin typeface="Bell MT"/>
                          <a:cs typeface="Bell MT"/>
                        </a:rPr>
                        <a:t>subnet </a:t>
                      </a:r>
                      <a:r>
                        <a:rPr sz="1200" dirty="0">
                          <a:latin typeface="Bell MT"/>
                          <a:cs typeface="Bell MT"/>
                        </a:rPr>
                        <a:t>whose </a:t>
                      </a:r>
                      <a:r>
                        <a:rPr sz="1200" spc="-5" dirty="0">
                          <a:latin typeface="Bell MT"/>
                          <a:cs typeface="Bell MT"/>
                        </a:rPr>
                        <a:t>instances are not addressable from the Internet. Instances</a:t>
                      </a:r>
                      <a:r>
                        <a:rPr sz="1200" spc="40" dirty="0">
                          <a:latin typeface="Bell MT"/>
                          <a:cs typeface="Bell MT"/>
                        </a:rPr>
                        <a:t> </a:t>
                      </a:r>
                      <a:r>
                        <a:rPr sz="1200" spc="-5" dirty="0">
                          <a:latin typeface="Bell MT"/>
                          <a:cs typeface="Bell MT"/>
                        </a:rPr>
                        <a:t>in</a:t>
                      </a:r>
                      <a:endParaRPr sz="1200">
                        <a:latin typeface="Bell MT"/>
                        <a:cs typeface="Bell MT"/>
                      </a:endParaRPr>
                    </a:p>
                  </a:txBody>
                  <a:tcPr marL="0" marR="0" marT="5080" marB="0">
                    <a:lnL w="12700">
                      <a:solidFill>
                        <a:srgbClr val="CCCCCC"/>
                      </a:solidFill>
                      <a:prstDash val="solid"/>
                    </a:lnL>
                    <a:lnR w="12700">
                      <a:solidFill>
                        <a:srgbClr val="CCCCCC"/>
                      </a:solidFill>
                      <a:prstDash val="solid"/>
                    </a:lnR>
                  </a:tcPr>
                </a:tc>
              </a:tr>
              <a:tr h="228599">
                <a:tc>
                  <a:txBody>
                    <a:bodyPr/>
                    <a:lstStyle/>
                    <a:p>
                      <a:pPr marL="55880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1200" spc="-5" dirty="0">
                          <a:latin typeface="Bell MT"/>
                          <a:cs typeface="Bell MT"/>
                        </a:rPr>
                        <a:t>Subnets (NAT)</a:t>
                      </a:r>
                      <a:endParaRPr sz="1200">
                        <a:latin typeface="Bell MT"/>
                        <a:cs typeface="Bell MT"/>
                      </a:endParaRPr>
                    </a:p>
                  </a:txBody>
                  <a:tcPr marL="0" marR="0" marT="5080" marB="0">
                    <a:lnL w="12700">
                      <a:solidFill>
                        <a:srgbClr val="CCCCCC"/>
                      </a:solidFill>
                      <a:prstDash val="solid"/>
                    </a:lnL>
                    <a:lnR w="12700">
                      <a:solidFill>
                        <a:srgbClr val="CCCCCC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50165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1200" spc="-5" dirty="0">
                          <a:latin typeface="Bell MT"/>
                          <a:cs typeface="Bell MT"/>
                        </a:rPr>
                        <a:t>the private subnet </a:t>
                      </a:r>
                      <a:r>
                        <a:rPr sz="1200" dirty="0">
                          <a:latin typeface="Bell MT"/>
                          <a:cs typeface="Bell MT"/>
                        </a:rPr>
                        <a:t>can </a:t>
                      </a:r>
                      <a:r>
                        <a:rPr sz="1200" spc="-5" dirty="0">
                          <a:latin typeface="Bell MT"/>
                          <a:cs typeface="Bell MT"/>
                        </a:rPr>
                        <a:t>establish outbound connections </a:t>
                      </a:r>
                      <a:r>
                        <a:rPr sz="1200" dirty="0">
                          <a:latin typeface="Bell MT"/>
                          <a:cs typeface="Bell MT"/>
                        </a:rPr>
                        <a:t>to </a:t>
                      </a:r>
                      <a:r>
                        <a:rPr sz="1200" spc="-5" dirty="0">
                          <a:latin typeface="Bell MT"/>
                          <a:cs typeface="Bell MT"/>
                        </a:rPr>
                        <a:t>the Internet</a:t>
                      </a:r>
                      <a:r>
                        <a:rPr sz="1200" spc="40" dirty="0">
                          <a:latin typeface="Bell MT"/>
                          <a:cs typeface="Bell MT"/>
                        </a:rPr>
                        <a:t> </a:t>
                      </a:r>
                      <a:r>
                        <a:rPr sz="1200" dirty="0">
                          <a:latin typeface="Bell MT"/>
                          <a:cs typeface="Bell MT"/>
                        </a:rPr>
                        <a:t>via</a:t>
                      </a:r>
                      <a:endParaRPr sz="1200">
                        <a:latin typeface="Bell MT"/>
                        <a:cs typeface="Bell MT"/>
                      </a:endParaRPr>
                    </a:p>
                  </a:txBody>
                  <a:tcPr marL="0" marR="0" marT="5080" marB="0">
                    <a:lnL w="12700">
                      <a:solidFill>
                        <a:srgbClr val="CCCCCC"/>
                      </a:solidFill>
                      <a:prstDash val="solid"/>
                    </a:lnL>
                    <a:lnR w="12700">
                      <a:solidFill>
                        <a:srgbClr val="CCCCCC"/>
                      </a:solidFill>
                      <a:prstDash val="solid"/>
                    </a:lnR>
                  </a:tcPr>
                </a:tc>
              </a:tr>
              <a:tr h="54336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CCCCCC"/>
                      </a:solidFill>
                      <a:prstDash val="solid"/>
                    </a:lnL>
                    <a:lnR w="12700">
                      <a:solidFill>
                        <a:srgbClr val="CCCCCC"/>
                      </a:solidFill>
                      <a:prstDash val="solid"/>
                    </a:lnR>
                    <a:lnB w="12700">
                      <a:solidFill>
                        <a:srgbClr val="CCCCC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0165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1200" spc="-5" dirty="0">
                          <a:latin typeface="Bell MT"/>
                          <a:cs typeface="Bell MT"/>
                        </a:rPr>
                        <a:t>the </a:t>
                      </a:r>
                      <a:r>
                        <a:rPr sz="1200" dirty="0">
                          <a:latin typeface="Bell MT"/>
                          <a:cs typeface="Bell MT"/>
                        </a:rPr>
                        <a:t>public </a:t>
                      </a:r>
                      <a:r>
                        <a:rPr sz="1200" spc="-5" dirty="0">
                          <a:latin typeface="Bell MT"/>
                          <a:cs typeface="Bell MT"/>
                        </a:rPr>
                        <a:t>subnet using </a:t>
                      </a:r>
                      <a:r>
                        <a:rPr sz="1200" dirty="0">
                          <a:latin typeface="Bell MT"/>
                          <a:cs typeface="Bell MT"/>
                        </a:rPr>
                        <a:t>Network </a:t>
                      </a:r>
                      <a:r>
                        <a:rPr sz="1200" spc="-5" dirty="0">
                          <a:latin typeface="Bell MT"/>
                          <a:cs typeface="Bell MT"/>
                        </a:rPr>
                        <a:t>Address Translation</a:t>
                      </a:r>
                      <a:r>
                        <a:rPr sz="1200" spc="15" dirty="0">
                          <a:latin typeface="Bell MT"/>
                          <a:cs typeface="Bell MT"/>
                        </a:rPr>
                        <a:t> </a:t>
                      </a:r>
                      <a:r>
                        <a:rPr sz="1200" spc="-5" dirty="0">
                          <a:latin typeface="Bell MT"/>
                          <a:cs typeface="Bell MT"/>
                        </a:rPr>
                        <a:t>(NAT).</a:t>
                      </a:r>
                      <a:endParaRPr sz="1200" dirty="0">
                        <a:latin typeface="Bell MT"/>
                        <a:cs typeface="Bell MT"/>
                      </a:endParaRPr>
                    </a:p>
                  </a:txBody>
                  <a:tcPr marL="0" marR="0" marT="5080" marB="0">
                    <a:lnL w="12700">
                      <a:solidFill>
                        <a:srgbClr val="CCCCCC"/>
                      </a:solidFill>
                      <a:prstDash val="solid"/>
                    </a:lnL>
                    <a:lnR w="12700">
                      <a:solidFill>
                        <a:srgbClr val="CCCCCC"/>
                      </a:solidFill>
                      <a:prstDash val="solid"/>
                    </a:lnR>
                    <a:lnB w="12700">
                      <a:solidFill>
                        <a:srgbClr val="CCCCCC"/>
                      </a:solidFill>
                      <a:prstDash val="solid"/>
                    </a:lnB>
                  </a:tcPr>
                </a:tc>
              </a:tr>
              <a:tr h="307025">
                <a:tc>
                  <a:txBody>
                    <a:bodyPr/>
                    <a:lstStyle/>
                    <a:p>
                      <a:pPr marL="55880">
                        <a:lnSpc>
                          <a:spcPct val="100000"/>
                        </a:lnSpc>
                        <a:spcBef>
                          <a:spcPts val="660"/>
                        </a:spcBef>
                      </a:pPr>
                      <a:r>
                        <a:rPr sz="1200" spc="-5" dirty="0">
                          <a:latin typeface="Bell MT"/>
                          <a:cs typeface="Bell MT"/>
                        </a:rPr>
                        <a:t>Scenario </a:t>
                      </a:r>
                      <a:r>
                        <a:rPr sz="1200" dirty="0">
                          <a:latin typeface="Bell MT"/>
                          <a:cs typeface="Bell MT"/>
                        </a:rPr>
                        <a:t>3: </a:t>
                      </a:r>
                      <a:r>
                        <a:rPr sz="1200" spc="-5" dirty="0">
                          <a:latin typeface="Bell MT"/>
                          <a:cs typeface="Bell MT"/>
                        </a:rPr>
                        <a:t>VPC</a:t>
                      </a:r>
                      <a:r>
                        <a:rPr sz="1200" spc="-20" dirty="0">
                          <a:latin typeface="Bell MT"/>
                          <a:cs typeface="Bell MT"/>
                        </a:rPr>
                        <a:t> </a:t>
                      </a:r>
                      <a:r>
                        <a:rPr sz="1200" dirty="0">
                          <a:latin typeface="Bell MT"/>
                          <a:cs typeface="Bell MT"/>
                        </a:rPr>
                        <a:t>with</a:t>
                      </a:r>
                      <a:endParaRPr sz="1200">
                        <a:latin typeface="Bell MT"/>
                        <a:cs typeface="Bell MT"/>
                      </a:endParaRPr>
                    </a:p>
                  </a:txBody>
                  <a:tcPr marL="0" marR="0" marT="83820" marB="0">
                    <a:lnL w="12700">
                      <a:solidFill>
                        <a:srgbClr val="CCCCCC"/>
                      </a:solidFill>
                      <a:prstDash val="solid"/>
                    </a:lnL>
                    <a:lnR w="12700">
                      <a:solidFill>
                        <a:srgbClr val="CCCCCC"/>
                      </a:solidFill>
                      <a:prstDash val="solid"/>
                    </a:lnR>
                    <a:lnT w="12700">
                      <a:solidFill>
                        <a:srgbClr val="CCCCCC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50165">
                        <a:lnSpc>
                          <a:spcPct val="100000"/>
                        </a:lnSpc>
                        <a:spcBef>
                          <a:spcPts val="660"/>
                        </a:spcBef>
                      </a:pPr>
                      <a:r>
                        <a:rPr sz="1200" dirty="0">
                          <a:latin typeface="Bell MT"/>
                          <a:cs typeface="Bell MT"/>
                        </a:rPr>
                        <a:t>This </a:t>
                      </a:r>
                      <a:r>
                        <a:rPr sz="1200" spc="-5" dirty="0">
                          <a:latin typeface="Bell MT"/>
                          <a:cs typeface="Bell MT"/>
                        </a:rPr>
                        <a:t>configuration </a:t>
                      </a:r>
                      <a:r>
                        <a:rPr sz="1200" dirty="0">
                          <a:latin typeface="Bell MT"/>
                          <a:cs typeface="Bell MT"/>
                        </a:rPr>
                        <a:t>adds an </a:t>
                      </a:r>
                      <a:r>
                        <a:rPr sz="1200" spc="-5" dirty="0">
                          <a:latin typeface="Bell MT"/>
                          <a:cs typeface="Bell MT"/>
                        </a:rPr>
                        <a:t>IPsec Virtual Private </a:t>
                      </a:r>
                      <a:r>
                        <a:rPr sz="1200" dirty="0">
                          <a:latin typeface="Bell MT"/>
                          <a:cs typeface="Bell MT"/>
                        </a:rPr>
                        <a:t>Network</a:t>
                      </a:r>
                      <a:r>
                        <a:rPr sz="1200" spc="-15" dirty="0">
                          <a:latin typeface="Bell MT"/>
                          <a:cs typeface="Bell MT"/>
                        </a:rPr>
                        <a:t> </a:t>
                      </a:r>
                      <a:r>
                        <a:rPr sz="1200" spc="-5" dirty="0">
                          <a:latin typeface="Bell MT"/>
                          <a:cs typeface="Bell MT"/>
                        </a:rPr>
                        <a:t>(VPN)</a:t>
                      </a:r>
                      <a:endParaRPr sz="1200">
                        <a:latin typeface="Bell MT"/>
                        <a:cs typeface="Bell MT"/>
                      </a:endParaRPr>
                    </a:p>
                  </a:txBody>
                  <a:tcPr marL="0" marR="0" marT="83820" marB="0">
                    <a:lnL w="12700">
                      <a:solidFill>
                        <a:srgbClr val="CCCCCC"/>
                      </a:solidFill>
                      <a:prstDash val="solid"/>
                    </a:lnL>
                    <a:lnR w="12700">
                      <a:solidFill>
                        <a:srgbClr val="CCCCCC"/>
                      </a:solidFill>
                      <a:prstDash val="solid"/>
                    </a:lnR>
                    <a:lnT w="12700">
                      <a:solidFill>
                        <a:srgbClr val="CCCCCC"/>
                      </a:solidFill>
                      <a:prstDash val="solid"/>
                    </a:lnT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55880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1200" spc="-5" dirty="0">
                          <a:latin typeface="Bell MT"/>
                          <a:cs typeface="Bell MT"/>
                        </a:rPr>
                        <a:t>Public and</a:t>
                      </a:r>
                      <a:r>
                        <a:rPr sz="1200" spc="-20" dirty="0">
                          <a:latin typeface="Bell MT"/>
                          <a:cs typeface="Bell MT"/>
                        </a:rPr>
                        <a:t> </a:t>
                      </a:r>
                      <a:r>
                        <a:rPr sz="1200" spc="-5" dirty="0">
                          <a:latin typeface="Bell MT"/>
                          <a:cs typeface="Bell MT"/>
                        </a:rPr>
                        <a:t>Private</a:t>
                      </a:r>
                      <a:endParaRPr sz="1200">
                        <a:latin typeface="Bell MT"/>
                        <a:cs typeface="Bell MT"/>
                      </a:endParaRPr>
                    </a:p>
                  </a:txBody>
                  <a:tcPr marL="0" marR="0" marT="5080" marB="0">
                    <a:lnL w="12700">
                      <a:solidFill>
                        <a:srgbClr val="CCCCCC"/>
                      </a:solidFill>
                      <a:prstDash val="solid"/>
                    </a:lnL>
                    <a:lnR w="12700">
                      <a:solidFill>
                        <a:srgbClr val="CCCCCC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50165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1200" dirty="0">
                          <a:latin typeface="Bell MT"/>
                          <a:cs typeface="Bell MT"/>
                        </a:rPr>
                        <a:t>connection </a:t>
                      </a:r>
                      <a:r>
                        <a:rPr sz="1200" spc="-5" dirty="0">
                          <a:latin typeface="Bell MT"/>
                          <a:cs typeface="Bell MT"/>
                        </a:rPr>
                        <a:t>between </a:t>
                      </a:r>
                      <a:r>
                        <a:rPr sz="1200" dirty="0">
                          <a:latin typeface="Bell MT"/>
                          <a:cs typeface="Bell MT"/>
                        </a:rPr>
                        <a:t>your Amazon </a:t>
                      </a:r>
                      <a:r>
                        <a:rPr sz="1200" spc="-5" dirty="0">
                          <a:latin typeface="Bell MT"/>
                          <a:cs typeface="Bell MT"/>
                        </a:rPr>
                        <a:t>VPC </a:t>
                      </a:r>
                      <a:r>
                        <a:rPr sz="1200" dirty="0">
                          <a:latin typeface="Bell MT"/>
                          <a:cs typeface="Bell MT"/>
                        </a:rPr>
                        <a:t>and your </a:t>
                      </a:r>
                      <a:r>
                        <a:rPr sz="1200" spc="-5" dirty="0">
                          <a:latin typeface="Bell MT"/>
                          <a:cs typeface="Bell MT"/>
                        </a:rPr>
                        <a:t>data center </a:t>
                      </a:r>
                      <a:r>
                        <a:rPr sz="1200" dirty="0">
                          <a:latin typeface="Bell MT"/>
                          <a:cs typeface="Bell MT"/>
                        </a:rPr>
                        <a:t>-</a:t>
                      </a:r>
                      <a:r>
                        <a:rPr sz="1200" spc="-15" dirty="0">
                          <a:latin typeface="Bell MT"/>
                          <a:cs typeface="Bell MT"/>
                        </a:rPr>
                        <a:t> </a:t>
                      </a:r>
                      <a:r>
                        <a:rPr sz="1200" spc="-5" dirty="0">
                          <a:latin typeface="Bell MT"/>
                          <a:cs typeface="Bell MT"/>
                        </a:rPr>
                        <a:t>effectively</a:t>
                      </a:r>
                      <a:endParaRPr sz="1200">
                        <a:latin typeface="Bell MT"/>
                        <a:cs typeface="Bell MT"/>
                      </a:endParaRPr>
                    </a:p>
                  </a:txBody>
                  <a:tcPr marL="0" marR="0" marT="5080" marB="0">
                    <a:lnL w="12700">
                      <a:solidFill>
                        <a:srgbClr val="CCCCCC"/>
                      </a:solidFill>
                      <a:prstDash val="solid"/>
                    </a:lnL>
                    <a:lnR w="12700">
                      <a:solidFill>
                        <a:srgbClr val="CCCCCC"/>
                      </a:solidFill>
                      <a:prstDash val="solid"/>
                    </a:lnR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55880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1200" spc="-5" dirty="0">
                          <a:latin typeface="Bell MT"/>
                          <a:cs typeface="Bell MT"/>
                        </a:rPr>
                        <a:t>Subnets </a:t>
                      </a:r>
                      <a:r>
                        <a:rPr sz="1200" dirty="0">
                          <a:latin typeface="Bell MT"/>
                          <a:cs typeface="Bell MT"/>
                        </a:rPr>
                        <a:t>and</a:t>
                      </a:r>
                      <a:r>
                        <a:rPr sz="1200" spc="-10" dirty="0">
                          <a:latin typeface="Bell MT"/>
                          <a:cs typeface="Bell MT"/>
                        </a:rPr>
                        <a:t> </a:t>
                      </a:r>
                      <a:r>
                        <a:rPr sz="1200" spc="-5" dirty="0">
                          <a:latin typeface="Bell MT"/>
                          <a:cs typeface="Bell MT"/>
                        </a:rPr>
                        <a:t>Hardware</a:t>
                      </a:r>
                      <a:endParaRPr sz="1200">
                        <a:latin typeface="Bell MT"/>
                        <a:cs typeface="Bell MT"/>
                      </a:endParaRPr>
                    </a:p>
                  </a:txBody>
                  <a:tcPr marL="0" marR="0" marT="5080" marB="0">
                    <a:lnL w="12700">
                      <a:solidFill>
                        <a:srgbClr val="CCCCCC"/>
                      </a:solidFill>
                      <a:prstDash val="solid"/>
                    </a:lnL>
                    <a:lnR w="12700">
                      <a:solidFill>
                        <a:srgbClr val="CCCCCC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50165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1200" spc="-5" dirty="0">
                          <a:latin typeface="Bell MT"/>
                          <a:cs typeface="Bell MT"/>
                        </a:rPr>
                        <a:t>extending </a:t>
                      </a:r>
                      <a:r>
                        <a:rPr sz="1200" dirty="0">
                          <a:latin typeface="Bell MT"/>
                          <a:cs typeface="Bell MT"/>
                        </a:rPr>
                        <a:t>your </a:t>
                      </a:r>
                      <a:r>
                        <a:rPr sz="1200" spc="-5" dirty="0">
                          <a:latin typeface="Bell MT"/>
                          <a:cs typeface="Bell MT"/>
                        </a:rPr>
                        <a:t>data center to the </a:t>
                      </a:r>
                      <a:r>
                        <a:rPr sz="1200" dirty="0">
                          <a:latin typeface="Bell MT"/>
                          <a:cs typeface="Bell MT"/>
                        </a:rPr>
                        <a:t>cloud while also providing </a:t>
                      </a:r>
                      <a:r>
                        <a:rPr sz="1200" spc="-5" dirty="0">
                          <a:latin typeface="Bell MT"/>
                          <a:cs typeface="Bell MT"/>
                        </a:rPr>
                        <a:t>direct access</a:t>
                      </a:r>
                      <a:r>
                        <a:rPr sz="1200" spc="-15" dirty="0">
                          <a:latin typeface="Bell MT"/>
                          <a:cs typeface="Bell MT"/>
                        </a:rPr>
                        <a:t> </a:t>
                      </a:r>
                      <a:r>
                        <a:rPr sz="1200" spc="-5" dirty="0">
                          <a:latin typeface="Bell MT"/>
                          <a:cs typeface="Bell MT"/>
                        </a:rPr>
                        <a:t>to</a:t>
                      </a:r>
                      <a:endParaRPr sz="1200">
                        <a:latin typeface="Bell MT"/>
                        <a:cs typeface="Bell MT"/>
                      </a:endParaRPr>
                    </a:p>
                  </a:txBody>
                  <a:tcPr marL="0" marR="0" marT="5080" marB="0">
                    <a:lnL w="12700">
                      <a:solidFill>
                        <a:srgbClr val="CCCCCC"/>
                      </a:solidFill>
                      <a:prstDash val="solid"/>
                    </a:lnL>
                    <a:lnR w="12700">
                      <a:solidFill>
                        <a:srgbClr val="CCCCCC"/>
                      </a:solidFill>
                      <a:prstDash val="solid"/>
                    </a:lnR>
                  </a:tcPr>
                </a:tc>
              </a:tr>
              <a:tr h="543621">
                <a:tc>
                  <a:txBody>
                    <a:bodyPr/>
                    <a:lstStyle/>
                    <a:p>
                      <a:pPr marL="55880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1200" spc="-5" dirty="0">
                          <a:latin typeface="Bell MT"/>
                          <a:cs typeface="Bell MT"/>
                        </a:rPr>
                        <a:t>VPN </a:t>
                      </a:r>
                      <a:r>
                        <a:rPr sz="1200" dirty="0">
                          <a:latin typeface="Bell MT"/>
                          <a:cs typeface="Bell MT"/>
                        </a:rPr>
                        <a:t>Access</a:t>
                      </a:r>
                      <a:endParaRPr sz="1200">
                        <a:latin typeface="Bell MT"/>
                        <a:cs typeface="Bell MT"/>
                      </a:endParaRPr>
                    </a:p>
                  </a:txBody>
                  <a:tcPr marL="0" marR="0" marT="5080" marB="0">
                    <a:lnL w="12700">
                      <a:solidFill>
                        <a:srgbClr val="CCCCCC"/>
                      </a:solidFill>
                      <a:prstDash val="solid"/>
                    </a:lnL>
                    <a:lnR w="12700">
                      <a:solidFill>
                        <a:srgbClr val="CCCCCC"/>
                      </a:solidFill>
                      <a:prstDash val="solid"/>
                    </a:lnR>
                    <a:lnB w="12700">
                      <a:solidFill>
                        <a:srgbClr val="CCCCC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0165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1200" spc="-5" dirty="0">
                          <a:latin typeface="Bell MT"/>
                          <a:cs typeface="Bell MT"/>
                        </a:rPr>
                        <a:t>the Internet for </a:t>
                      </a:r>
                      <a:r>
                        <a:rPr sz="1200" dirty="0">
                          <a:latin typeface="Bell MT"/>
                          <a:cs typeface="Bell MT"/>
                        </a:rPr>
                        <a:t>public </a:t>
                      </a:r>
                      <a:r>
                        <a:rPr sz="1200" spc="-5" dirty="0">
                          <a:latin typeface="Bell MT"/>
                          <a:cs typeface="Bell MT"/>
                        </a:rPr>
                        <a:t>subnet instances in </a:t>
                      </a:r>
                      <a:r>
                        <a:rPr sz="1200" dirty="0">
                          <a:latin typeface="Bell MT"/>
                          <a:cs typeface="Bell MT"/>
                        </a:rPr>
                        <a:t>your </a:t>
                      </a:r>
                      <a:r>
                        <a:rPr sz="1200" spc="-5" dirty="0">
                          <a:latin typeface="Bell MT"/>
                          <a:cs typeface="Bell MT"/>
                        </a:rPr>
                        <a:t>Amazon</a:t>
                      </a:r>
                      <a:r>
                        <a:rPr sz="1200" spc="25" dirty="0">
                          <a:latin typeface="Bell MT"/>
                          <a:cs typeface="Bell MT"/>
                        </a:rPr>
                        <a:t> </a:t>
                      </a:r>
                      <a:r>
                        <a:rPr sz="1200" spc="-5" dirty="0">
                          <a:latin typeface="Bell MT"/>
                          <a:cs typeface="Bell MT"/>
                        </a:rPr>
                        <a:t>VPC.</a:t>
                      </a:r>
                      <a:endParaRPr sz="1200">
                        <a:latin typeface="Bell MT"/>
                        <a:cs typeface="Bell MT"/>
                      </a:endParaRPr>
                    </a:p>
                  </a:txBody>
                  <a:tcPr marL="0" marR="0" marT="5080" marB="0">
                    <a:lnL w="12700">
                      <a:solidFill>
                        <a:srgbClr val="CCCCCC"/>
                      </a:solidFill>
                      <a:prstDash val="solid"/>
                    </a:lnL>
                    <a:lnR w="12700">
                      <a:solidFill>
                        <a:srgbClr val="CCCCCC"/>
                      </a:solidFill>
                      <a:prstDash val="solid"/>
                    </a:lnR>
                    <a:lnB w="12700">
                      <a:solidFill>
                        <a:srgbClr val="CCCCCC"/>
                      </a:solidFill>
                      <a:prstDash val="solid"/>
                    </a:lnB>
                  </a:tcPr>
                </a:tc>
              </a:tr>
              <a:tr h="307024">
                <a:tc>
                  <a:txBody>
                    <a:bodyPr/>
                    <a:lstStyle/>
                    <a:p>
                      <a:pPr marL="55880">
                        <a:lnSpc>
                          <a:spcPct val="100000"/>
                        </a:lnSpc>
                        <a:spcBef>
                          <a:spcPts val="660"/>
                        </a:spcBef>
                      </a:pPr>
                      <a:r>
                        <a:rPr sz="1200" spc="-5" dirty="0">
                          <a:latin typeface="Bell MT"/>
                          <a:cs typeface="Bell MT"/>
                        </a:rPr>
                        <a:t>Scenario </a:t>
                      </a:r>
                      <a:r>
                        <a:rPr sz="1200" dirty="0">
                          <a:latin typeface="Bell MT"/>
                          <a:cs typeface="Bell MT"/>
                        </a:rPr>
                        <a:t>4: </a:t>
                      </a:r>
                      <a:r>
                        <a:rPr sz="1200" spc="-5" dirty="0">
                          <a:latin typeface="Bell MT"/>
                          <a:cs typeface="Bell MT"/>
                        </a:rPr>
                        <a:t>VPC </a:t>
                      </a:r>
                      <a:r>
                        <a:rPr sz="1200" dirty="0">
                          <a:latin typeface="Bell MT"/>
                          <a:cs typeface="Bell MT"/>
                        </a:rPr>
                        <a:t>with</a:t>
                      </a:r>
                      <a:r>
                        <a:rPr sz="1200" spc="-30" dirty="0">
                          <a:latin typeface="Bell MT"/>
                          <a:cs typeface="Bell MT"/>
                        </a:rPr>
                        <a:t> </a:t>
                      </a:r>
                      <a:r>
                        <a:rPr sz="1200" dirty="0">
                          <a:latin typeface="Bell MT"/>
                          <a:cs typeface="Bell MT"/>
                        </a:rPr>
                        <a:t>a</a:t>
                      </a:r>
                      <a:endParaRPr sz="1200">
                        <a:latin typeface="Bell MT"/>
                        <a:cs typeface="Bell MT"/>
                      </a:endParaRPr>
                    </a:p>
                  </a:txBody>
                  <a:tcPr marL="0" marR="0" marT="83820" marB="0">
                    <a:lnL w="12700">
                      <a:solidFill>
                        <a:srgbClr val="CCCCCC"/>
                      </a:solidFill>
                      <a:prstDash val="solid"/>
                    </a:lnL>
                    <a:lnR w="12700">
                      <a:solidFill>
                        <a:srgbClr val="CCCCCC"/>
                      </a:solidFill>
                      <a:prstDash val="solid"/>
                    </a:lnR>
                    <a:lnT w="12700">
                      <a:solidFill>
                        <a:srgbClr val="CCCCCC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50165">
                        <a:lnSpc>
                          <a:spcPct val="100000"/>
                        </a:lnSpc>
                        <a:spcBef>
                          <a:spcPts val="660"/>
                        </a:spcBef>
                      </a:pPr>
                      <a:r>
                        <a:rPr sz="1200" spc="-5" dirty="0">
                          <a:latin typeface="Bell MT"/>
                          <a:cs typeface="Bell MT"/>
                        </a:rPr>
                        <a:t>Your instances run in </a:t>
                      </a:r>
                      <a:r>
                        <a:rPr sz="1200" dirty="0">
                          <a:latin typeface="Bell MT"/>
                          <a:cs typeface="Bell MT"/>
                        </a:rPr>
                        <a:t>a </a:t>
                      </a:r>
                      <a:r>
                        <a:rPr sz="1200" spc="-5" dirty="0">
                          <a:latin typeface="Bell MT"/>
                          <a:cs typeface="Bell MT"/>
                        </a:rPr>
                        <a:t>private, </a:t>
                      </a:r>
                      <a:r>
                        <a:rPr sz="1200" dirty="0">
                          <a:latin typeface="Bell MT"/>
                          <a:cs typeface="Bell MT"/>
                        </a:rPr>
                        <a:t>isolated </a:t>
                      </a:r>
                      <a:r>
                        <a:rPr sz="1200" spc="-5" dirty="0">
                          <a:latin typeface="Bell MT"/>
                          <a:cs typeface="Bell MT"/>
                        </a:rPr>
                        <a:t>section </a:t>
                      </a:r>
                      <a:r>
                        <a:rPr sz="1200" dirty="0">
                          <a:latin typeface="Bell MT"/>
                          <a:cs typeface="Bell MT"/>
                        </a:rPr>
                        <a:t>of </a:t>
                      </a:r>
                      <a:r>
                        <a:rPr sz="1200" spc="-5" dirty="0">
                          <a:latin typeface="Bell MT"/>
                          <a:cs typeface="Bell MT"/>
                        </a:rPr>
                        <a:t>the AWS </a:t>
                      </a:r>
                      <a:r>
                        <a:rPr sz="1200" dirty="0">
                          <a:latin typeface="Bell MT"/>
                          <a:cs typeface="Bell MT"/>
                        </a:rPr>
                        <a:t>cloud with</a:t>
                      </a:r>
                      <a:r>
                        <a:rPr sz="1200" spc="-25" dirty="0">
                          <a:latin typeface="Bell MT"/>
                          <a:cs typeface="Bell MT"/>
                        </a:rPr>
                        <a:t> </a:t>
                      </a:r>
                      <a:r>
                        <a:rPr sz="1200" dirty="0">
                          <a:latin typeface="Bell MT"/>
                          <a:cs typeface="Bell MT"/>
                        </a:rPr>
                        <a:t>a</a:t>
                      </a:r>
                      <a:endParaRPr sz="1200">
                        <a:latin typeface="Bell MT"/>
                        <a:cs typeface="Bell MT"/>
                      </a:endParaRPr>
                    </a:p>
                  </a:txBody>
                  <a:tcPr marL="0" marR="0" marT="83820" marB="0">
                    <a:lnL w="12700">
                      <a:solidFill>
                        <a:srgbClr val="CCCCCC"/>
                      </a:solidFill>
                      <a:prstDash val="solid"/>
                    </a:lnL>
                    <a:lnR w="12700">
                      <a:solidFill>
                        <a:srgbClr val="CCCCCC"/>
                      </a:solidFill>
                      <a:prstDash val="solid"/>
                    </a:lnR>
                    <a:lnT w="12700">
                      <a:solidFill>
                        <a:srgbClr val="CCCCCC"/>
                      </a:solidFill>
                      <a:prstDash val="solid"/>
                    </a:lnT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55880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1200" spc="-5" dirty="0">
                          <a:latin typeface="Bell MT"/>
                          <a:cs typeface="Bell MT"/>
                        </a:rPr>
                        <a:t>Private </a:t>
                      </a:r>
                      <a:r>
                        <a:rPr sz="1200" dirty="0">
                          <a:latin typeface="Bell MT"/>
                          <a:cs typeface="Bell MT"/>
                        </a:rPr>
                        <a:t>Subnet Only</a:t>
                      </a:r>
                      <a:r>
                        <a:rPr sz="1200" spc="-55" dirty="0">
                          <a:latin typeface="Bell MT"/>
                          <a:cs typeface="Bell MT"/>
                        </a:rPr>
                        <a:t> </a:t>
                      </a:r>
                      <a:r>
                        <a:rPr sz="1200" dirty="0">
                          <a:latin typeface="Bell MT"/>
                          <a:cs typeface="Bell MT"/>
                        </a:rPr>
                        <a:t>and</a:t>
                      </a:r>
                      <a:endParaRPr sz="1200">
                        <a:latin typeface="Bell MT"/>
                        <a:cs typeface="Bell MT"/>
                      </a:endParaRPr>
                    </a:p>
                  </a:txBody>
                  <a:tcPr marL="0" marR="0" marT="5080" marB="0">
                    <a:lnL w="12700">
                      <a:solidFill>
                        <a:srgbClr val="CCCCCC"/>
                      </a:solidFill>
                      <a:prstDash val="solid"/>
                    </a:lnL>
                    <a:lnR w="12700">
                      <a:solidFill>
                        <a:srgbClr val="CCCCCC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50165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1200" spc="-5" dirty="0">
                          <a:latin typeface="Bell MT"/>
                          <a:cs typeface="Bell MT"/>
                        </a:rPr>
                        <a:t>private subnet </a:t>
                      </a:r>
                      <a:r>
                        <a:rPr sz="1200" dirty="0">
                          <a:latin typeface="Bell MT"/>
                          <a:cs typeface="Bell MT"/>
                        </a:rPr>
                        <a:t>whose </a:t>
                      </a:r>
                      <a:r>
                        <a:rPr sz="1200" spc="-5" dirty="0">
                          <a:latin typeface="Bell MT"/>
                          <a:cs typeface="Bell MT"/>
                        </a:rPr>
                        <a:t>instances are not addressable </a:t>
                      </a:r>
                      <a:r>
                        <a:rPr sz="1200" dirty="0">
                          <a:latin typeface="Bell MT"/>
                          <a:cs typeface="Bell MT"/>
                        </a:rPr>
                        <a:t>from </a:t>
                      </a:r>
                      <a:r>
                        <a:rPr sz="1200" spc="-5" dirty="0">
                          <a:latin typeface="Bell MT"/>
                          <a:cs typeface="Bell MT"/>
                        </a:rPr>
                        <a:t>the Internet.</a:t>
                      </a:r>
                      <a:r>
                        <a:rPr sz="1200" spc="25" dirty="0">
                          <a:latin typeface="Bell MT"/>
                          <a:cs typeface="Bell MT"/>
                        </a:rPr>
                        <a:t> </a:t>
                      </a:r>
                      <a:r>
                        <a:rPr sz="1200" spc="-5" dirty="0">
                          <a:latin typeface="Bell MT"/>
                          <a:cs typeface="Bell MT"/>
                        </a:rPr>
                        <a:t>You</a:t>
                      </a:r>
                      <a:endParaRPr sz="1200">
                        <a:latin typeface="Bell MT"/>
                        <a:cs typeface="Bell MT"/>
                      </a:endParaRPr>
                    </a:p>
                  </a:txBody>
                  <a:tcPr marL="0" marR="0" marT="5080" marB="0">
                    <a:lnL w="12700">
                      <a:solidFill>
                        <a:srgbClr val="CCCCCC"/>
                      </a:solidFill>
                      <a:prstDash val="solid"/>
                    </a:lnL>
                    <a:lnR w="12700">
                      <a:solidFill>
                        <a:srgbClr val="CCCCCC"/>
                      </a:solidFill>
                      <a:prstDash val="solid"/>
                    </a:lnR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55880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1200" spc="-5" dirty="0">
                          <a:latin typeface="Bell MT"/>
                          <a:cs typeface="Bell MT"/>
                        </a:rPr>
                        <a:t>Hardware VPN</a:t>
                      </a:r>
                      <a:r>
                        <a:rPr sz="1200" spc="-15" dirty="0">
                          <a:latin typeface="Bell MT"/>
                          <a:cs typeface="Bell MT"/>
                        </a:rPr>
                        <a:t> </a:t>
                      </a:r>
                      <a:r>
                        <a:rPr sz="1200" spc="-5" dirty="0">
                          <a:latin typeface="Bell MT"/>
                          <a:cs typeface="Bell MT"/>
                        </a:rPr>
                        <a:t>Access</a:t>
                      </a:r>
                      <a:endParaRPr sz="1200">
                        <a:latin typeface="Bell MT"/>
                        <a:cs typeface="Bell MT"/>
                      </a:endParaRPr>
                    </a:p>
                  </a:txBody>
                  <a:tcPr marL="0" marR="0" marT="5080" marB="0">
                    <a:lnL w="12700">
                      <a:solidFill>
                        <a:srgbClr val="CCCCCC"/>
                      </a:solidFill>
                      <a:prstDash val="solid"/>
                    </a:lnL>
                    <a:lnR w="12700">
                      <a:solidFill>
                        <a:srgbClr val="CCCCCC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50165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1200" dirty="0">
                          <a:latin typeface="Bell MT"/>
                          <a:cs typeface="Bell MT"/>
                        </a:rPr>
                        <a:t>can connect </a:t>
                      </a:r>
                      <a:r>
                        <a:rPr sz="1200" spc="-5" dirty="0">
                          <a:latin typeface="Bell MT"/>
                          <a:cs typeface="Bell MT"/>
                        </a:rPr>
                        <a:t>this private subnet to </a:t>
                      </a:r>
                      <a:r>
                        <a:rPr sz="1200" dirty="0">
                          <a:latin typeface="Bell MT"/>
                          <a:cs typeface="Bell MT"/>
                        </a:rPr>
                        <a:t>your </a:t>
                      </a:r>
                      <a:r>
                        <a:rPr sz="1200" spc="-5" dirty="0">
                          <a:latin typeface="Bell MT"/>
                          <a:cs typeface="Bell MT"/>
                        </a:rPr>
                        <a:t>corporate data center </a:t>
                      </a:r>
                      <a:r>
                        <a:rPr sz="1200" dirty="0">
                          <a:latin typeface="Bell MT"/>
                          <a:cs typeface="Bell MT"/>
                        </a:rPr>
                        <a:t>via an </a:t>
                      </a:r>
                      <a:r>
                        <a:rPr sz="1200" spc="-5" dirty="0">
                          <a:latin typeface="Bell MT"/>
                          <a:cs typeface="Bell MT"/>
                        </a:rPr>
                        <a:t>IPsec</a:t>
                      </a:r>
                      <a:endParaRPr sz="1200">
                        <a:latin typeface="Bell MT"/>
                        <a:cs typeface="Bell MT"/>
                      </a:endParaRPr>
                    </a:p>
                  </a:txBody>
                  <a:tcPr marL="0" marR="0" marT="5080" marB="0">
                    <a:lnL w="12700">
                      <a:solidFill>
                        <a:srgbClr val="CCCCCC"/>
                      </a:solidFill>
                      <a:prstDash val="solid"/>
                    </a:lnL>
                    <a:lnR w="12700">
                      <a:solidFill>
                        <a:srgbClr val="CCCCCC"/>
                      </a:solidFill>
                      <a:prstDash val="solid"/>
                    </a:lnR>
                  </a:tcPr>
                </a:tc>
              </a:tr>
              <a:tr h="30409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CCCCCC"/>
                      </a:solidFill>
                      <a:prstDash val="solid"/>
                    </a:lnL>
                    <a:lnR w="12700">
                      <a:solidFill>
                        <a:srgbClr val="CCCCCC"/>
                      </a:solidFill>
                      <a:prstDash val="solid"/>
                    </a:lnR>
                    <a:lnB w="12700">
                      <a:solidFill>
                        <a:srgbClr val="CCCCC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0165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1200" spc="-5" dirty="0">
                          <a:latin typeface="Bell MT"/>
                          <a:cs typeface="Bell MT"/>
                        </a:rPr>
                        <a:t>Virtual Private </a:t>
                      </a:r>
                      <a:r>
                        <a:rPr sz="1200" dirty="0">
                          <a:latin typeface="Bell MT"/>
                          <a:cs typeface="Bell MT"/>
                        </a:rPr>
                        <a:t>Network </a:t>
                      </a:r>
                      <a:r>
                        <a:rPr sz="1200" spc="-5" dirty="0">
                          <a:latin typeface="Bell MT"/>
                          <a:cs typeface="Bell MT"/>
                        </a:rPr>
                        <a:t>(VPN)</a:t>
                      </a:r>
                      <a:r>
                        <a:rPr sz="1200" spc="-20" dirty="0">
                          <a:latin typeface="Bell MT"/>
                          <a:cs typeface="Bell MT"/>
                        </a:rPr>
                        <a:t> </a:t>
                      </a:r>
                      <a:r>
                        <a:rPr sz="1200" spc="-10" dirty="0">
                          <a:latin typeface="Bell MT"/>
                          <a:cs typeface="Bell MT"/>
                        </a:rPr>
                        <a:t>tunnel.</a:t>
                      </a:r>
                      <a:endParaRPr sz="1200">
                        <a:latin typeface="Bell MT"/>
                        <a:cs typeface="Bell MT"/>
                      </a:endParaRPr>
                    </a:p>
                  </a:txBody>
                  <a:tcPr marL="0" marR="0" marT="5080" marB="0">
                    <a:lnL w="12700">
                      <a:solidFill>
                        <a:srgbClr val="CCCCCC"/>
                      </a:solidFill>
                      <a:prstDash val="solid"/>
                    </a:lnL>
                    <a:lnR w="12700">
                      <a:solidFill>
                        <a:srgbClr val="CCCCCC"/>
                      </a:solidFill>
                      <a:prstDash val="solid"/>
                    </a:lnR>
                    <a:lnB w="12700">
                      <a:solidFill>
                        <a:srgbClr val="CCCCCC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33069" y="1412240"/>
            <a:ext cx="6761353" cy="84937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02004" y="4659376"/>
            <a:ext cx="5841365" cy="2458720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 marR="669925">
              <a:lnSpc>
                <a:spcPct val="105000"/>
              </a:lnSpc>
              <a:spcBef>
                <a:spcPts val="20"/>
              </a:spcBef>
            </a:pPr>
            <a:r>
              <a:rPr sz="1400" dirty="0">
                <a:solidFill>
                  <a:srgbClr val="444444"/>
                </a:solidFill>
                <a:latin typeface="Bell MT"/>
                <a:cs typeface="Bell MT"/>
              </a:rPr>
              <a:t>In </a:t>
            </a:r>
            <a:r>
              <a:rPr sz="1400" spc="-5" dirty="0">
                <a:solidFill>
                  <a:srgbClr val="444444"/>
                </a:solidFill>
                <a:latin typeface="Bell MT"/>
                <a:cs typeface="Bell MT"/>
              </a:rPr>
              <a:t>the dialog </a:t>
            </a:r>
            <a:r>
              <a:rPr sz="1400" dirty="0">
                <a:solidFill>
                  <a:srgbClr val="444444"/>
                </a:solidFill>
                <a:latin typeface="Bell MT"/>
                <a:cs typeface="Bell MT"/>
              </a:rPr>
              <a:t>box, </a:t>
            </a:r>
            <a:r>
              <a:rPr sz="1400" spc="-5" dirty="0">
                <a:solidFill>
                  <a:srgbClr val="444444"/>
                </a:solidFill>
                <a:latin typeface="Bell MT"/>
                <a:cs typeface="Bell MT"/>
              </a:rPr>
              <a:t>complete following information. When </a:t>
            </a:r>
            <a:r>
              <a:rPr sz="1400" dirty="0">
                <a:solidFill>
                  <a:srgbClr val="444444"/>
                </a:solidFill>
                <a:latin typeface="Bell MT"/>
                <a:cs typeface="Bell MT"/>
              </a:rPr>
              <a:t>you </a:t>
            </a:r>
            <a:r>
              <a:rPr sz="1400" spc="-5" dirty="0">
                <a:solidFill>
                  <a:srgbClr val="444444"/>
                </a:solidFill>
                <a:latin typeface="Bell MT"/>
                <a:cs typeface="Bell MT"/>
              </a:rPr>
              <a:t>are done,  </a:t>
            </a:r>
            <a:r>
              <a:rPr sz="1400" dirty="0">
                <a:solidFill>
                  <a:srgbClr val="444444"/>
                </a:solidFill>
                <a:latin typeface="Bell MT"/>
                <a:cs typeface="Bell MT"/>
              </a:rPr>
              <a:t>choose </a:t>
            </a:r>
            <a:r>
              <a:rPr sz="1400" b="1" dirty="0">
                <a:solidFill>
                  <a:srgbClr val="444444"/>
                </a:solidFill>
                <a:latin typeface="Bell MT"/>
                <a:cs typeface="Bell MT"/>
              </a:rPr>
              <a:t>Create </a:t>
            </a:r>
            <a:r>
              <a:rPr sz="1400" b="1" spc="-5" dirty="0">
                <a:solidFill>
                  <a:srgbClr val="444444"/>
                </a:solidFill>
                <a:latin typeface="Bell MT"/>
                <a:cs typeface="Bell MT"/>
              </a:rPr>
              <a:t>Flow</a:t>
            </a:r>
            <a:r>
              <a:rPr sz="1400" b="1" spc="-30" dirty="0">
                <a:solidFill>
                  <a:srgbClr val="444444"/>
                </a:solidFill>
                <a:latin typeface="Bell MT"/>
                <a:cs typeface="Bell MT"/>
              </a:rPr>
              <a:t> </a:t>
            </a:r>
            <a:r>
              <a:rPr sz="1400" b="1" spc="-5" dirty="0">
                <a:solidFill>
                  <a:srgbClr val="444444"/>
                </a:solidFill>
                <a:latin typeface="Bell MT"/>
                <a:cs typeface="Bell MT"/>
              </a:rPr>
              <a:t>Log</a:t>
            </a:r>
            <a:r>
              <a:rPr sz="1400" spc="-5" dirty="0">
                <a:solidFill>
                  <a:srgbClr val="444444"/>
                </a:solidFill>
                <a:latin typeface="Bell MT"/>
                <a:cs typeface="Bell MT"/>
              </a:rPr>
              <a:t>:</a:t>
            </a:r>
            <a:endParaRPr sz="1400">
              <a:latin typeface="Bell MT"/>
              <a:cs typeface="Bell MT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300">
              <a:latin typeface="Bell MT"/>
              <a:cs typeface="Bell MT"/>
            </a:endParaRPr>
          </a:p>
          <a:p>
            <a:pPr marL="469265" marR="612775" indent="-228600">
              <a:lnSpc>
                <a:spcPct val="104299"/>
              </a:lnSpc>
              <a:spcBef>
                <a:spcPts val="5"/>
              </a:spcBef>
              <a:buSzPct val="71428"/>
              <a:buFont typeface="Arial"/>
              <a:buChar char="•"/>
              <a:tabLst>
                <a:tab pos="469265" algn="l"/>
                <a:tab pos="469900" algn="l"/>
              </a:tabLst>
            </a:pPr>
            <a:r>
              <a:rPr sz="1400" b="1" spc="-5" dirty="0">
                <a:solidFill>
                  <a:srgbClr val="444444"/>
                </a:solidFill>
                <a:latin typeface="Bell MT"/>
                <a:cs typeface="Bell MT"/>
              </a:rPr>
              <a:t>Filter</a:t>
            </a:r>
            <a:r>
              <a:rPr sz="1400" spc="-5" dirty="0">
                <a:solidFill>
                  <a:srgbClr val="444444"/>
                </a:solidFill>
                <a:latin typeface="Bell MT"/>
                <a:cs typeface="Bell MT"/>
              </a:rPr>
              <a:t>: Select whether </a:t>
            </a:r>
            <a:r>
              <a:rPr sz="1400" dirty="0">
                <a:solidFill>
                  <a:srgbClr val="444444"/>
                </a:solidFill>
                <a:latin typeface="Bell MT"/>
                <a:cs typeface="Bell MT"/>
              </a:rPr>
              <a:t>the </a:t>
            </a:r>
            <a:r>
              <a:rPr sz="1400" spc="-5" dirty="0">
                <a:solidFill>
                  <a:srgbClr val="444444"/>
                </a:solidFill>
                <a:latin typeface="Bell MT"/>
                <a:cs typeface="Bell MT"/>
              </a:rPr>
              <a:t>flow log should </a:t>
            </a:r>
            <a:r>
              <a:rPr sz="1400" dirty="0">
                <a:solidFill>
                  <a:srgbClr val="444444"/>
                </a:solidFill>
                <a:latin typeface="Bell MT"/>
                <a:cs typeface="Bell MT"/>
              </a:rPr>
              <a:t>capture </a:t>
            </a:r>
            <a:r>
              <a:rPr sz="1400" spc="-5" dirty="0">
                <a:solidFill>
                  <a:srgbClr val="444444"/>
                </a:solidFill>
                <a:latin typeface="Bell MT"/>
                <a:cs typeface="Bell MT"/>
              </a:rPr>
              <a:t>rejected traffic,  </a:t>
            </a:r>
            <a:r>
              <a:rPr sz="1400" dirty="0">
                <a:solidFill>
                  <a:srgbClr val="444444"/>
                </a:solidFill>
                <a:latin typeface="Bell MT"/>
                <a:cs typeface="Bell MT"/>
              </a:rPr>
              <a:t>accepted </a:t>
            </a:r>
            <a:r>
              <a:rPr sz="1400" spc="-5" dirty="0">
                <a:solidFill>
                  <a:srgbClr val="444444"/>
                </a:solidFill>
                <a:latin typeface="Bell MT"/>
                <a:cs typeface="Bell MT"/>
              </a:rPr>
              <a:t>traffic, or </a:t>
            </a:r>
            <a:r>
              <a:rPr sz="1400" dirty="0">
                <a:solidFill>
                  <a:srgbClr val="444444"/>
                </a:solidFill>
                <a:latin typeface="Bell MT"/>
                <a:cs typeface="Bell MT"/>
              </a:rPr>
              <a:t>all</a:t>
            </a:r>
            <a:r>
              <a:rPr sz="1400" spc="15" dirty="0">
                <a:solidFill>
                  <a:srgbClr val="444444"/>
                </a:solidFill>
                <a:latin typeface="Bell MT"/>
                <a:cs typeface="Bell MT"/>
              </a:rPr>
              <a:t> </a:t>
            </a:r>
            <a:r>
              <a:rPr sz="1400" spc="-5" dirty="0">
                <a:solidFill>
                  <a:srgbClr val="444444"/>
                </a:solidFill>
                <a:latin typeface="Bell MT"/>
                <a:cs typeface="Bell MT"/>
              </a:rPr>
              <a:t>traffic.</a:t>
            </a:r>
            <a:endParaRPr sz="1400">
              <a:latin typeface="Bell MT"/>
              <a:cs typeface="Bell MT"/>
            </a:endParaRPr>
          </a:p>
          <a:p>
            <a:pPr marL="469265" marR="5080" indent="-228600">
              <a:lnSpc>
                <a:spcPct val="104400"/>
              </a:lnSpc>
              <a:spcBef>
                <a:spcPts val="55"/>
              </a:spcBef>
              <a:buSzPct val="71428"/>
              <a:buFont typeface="Arial"/>
              <a:buChar char="•"/>
              <a:tabLst>
                <a:tab pos="469265" algn="l"/>
                <a:tab pos="469900" algn="l"/>
              </a:tabLst>
            </a:pPr>
            <a:r>
              <a:rPr sz="1400" b="1" spc="-5" dirty="0">
                <a:solidFill>
                  <a:srgbClr val="444444"/>
                </a:solidFill>
                <a:latin typeface="Bell MT"/>
                <a:cs typeface="Bell MT"/>
              </a:rPr>
              <a:t>Role</a:t>
            </a:r>
            <a:r>
              <a:rPr sz="1400" spc="-5" dirty="0">
                <a:solidFill>
                  <a:srgbClr val="444444"/>
                </a:solidFill>
                <a:latin typeface="Bell MT"/>
                <a:cs typeface="Bell MT"/>
              </a:rPr>
              <a:t>: Specify </a:t>
            </a:r>
            <a:r>
              <a:rPr sz="1400" spc="-10" dirty="0">
                <a:solidFill>
                  <a:srgbClr val="444444"/>
                </a:solidFill>
                <a:latin typeface="Bell MT"/>
                <a:cs typeface="Bell MT"/>
              </a:rPr>
              <a:t>the </a:t>
            </a:r>
            <a:r>
              <a:rPr sz="1400" spc="-5" dirty="0">
                <a:solidFill>
                  <a:srgbClr val="444444"/>
                </a:solidFill>
                <a:latin typeface="Bell MT"/>
                <a:cs typeface="Bell MT"/>
              </a:rPr>
              <a:t>name of an </a:t>
            </a:r>
            <a:r>
              <a:rPr sz="1400" dirty="0">
                <a:solidFill>
                  <a:srgbClr val="444444"/>
                </a:solidFill>
                <a:latin typeface="Bell MT"/>
                <a:cs typeface="Bell MT"/>
              </a:rPr>
              <a:t>IAM </a:t>
            </a:r>
            <a:r>
              <a:rPr sz="1400" spc="-5" dirty="0">
                <a:solidFill>
                  <a:srgbClr val="444444"/>
                </a:solidFill>
                <a:latin typeface="Bell MT"/>
                <a:cs typeface="Bell MT"/>
              </a:rPr>
              <a:t>role </a:t>
            </a:r>
            <a:r>
              <a:rPr sz="1400" dirty="0">
                <a:solidFill>
                  <a:srgbClr val="444444"/>
                </a:solidFill>
                <a:latin typeface="Bell MT"/>
                <a:cs typeface="Bell MT"/>
              </a:rPr>
              <a:t>that </a:t>
            </a:r>
            <a:r>
              <a:rPr sz="1400" spc="-5" dirty="0">
                <a:solidFill>
                  <a:srgbClr val="444444"/>
                </a:solidFill>
                <a:latin typeface="Bell MT"/>
                <a:cs typeface="Bell MT"/>
              </a:rPr>
              <a:t>has permission to publish logs  </a:t>
            </a:r>
            <a:r>
              <a:rPr sz="1400" dirty="0">
                <a:solidFill>
                  <a:srgbClr val="444444"/>
                </a:solidFill>
                <a:latin typeface="Bell MT"/>
                <a:cs typeface="Bell MT"/>
              </a:rPr>
              <a:t>to CloudWatch</a:t>
            </a:r>
            <a:r>
              <a:rPr sz="1400" spc="-15" dirty="0">
                <a:solidFill>
                  <a:srgbClr val="444444"/>
                </a:solidFill>
                <a:latin typeface="Bell MT"/>
                <a:cs typeface="Bell MT"/>
              </a:rPr>
              <a:t> </a:t>
            </a:r>
            <a:r>
              <a:rPr sz="1400" spc="-5" dirty="0">
                <a:solidFill>
                  <a:srgbClr val="444444"/>
                </a:solidFill>
                <a:latin typeface="Bell MT"/>
                <a:cs typeface="Bell MT"/>
              </a:rPr>
              <a:t>Logs.</a:t>
            </a:r>
            <a:endParaRPr sz="1400">
              <a:latin typeface="Bell MT"/>
              <a:cs typeface="Bell MT"/>
            </a:endParaRPr>
          </a:p>
          <a:p>
            <a:pPr marL="469265" marR="117475" indent="-228600">
              <a:lnSpc>
                <a:spcPct val="105500"/>
              </a:lnSpc>
              <a:spcBef>
                <a:spcPts val="55"/>
              </a:spcBef>
              <a:buSzPct val="71428"/>
              <a:buFont typeface="Arial"/>
              <a:buChar char="•"/>
              <a:tabLst>
                <a:tab pos="469265" algn="l"/>
                <a:tab pos="469900" algn="l"/>
              </a:tabLst>
            </a:pPr>
            <a:r>
              <a:rPr sz="1400" b="1" spc="-5" dirty="0">
                <a:solidFill>
                  <a:srgbClr val="444444"/>
                </a:solidFill>
                <a:latin typeface="Bell MT"/>
                <a:cs typeface="Bell MT"/>
              </a:rPr>
              <a:t>Destination Log Group</a:t>
            </a:r>
            <a:r>
              <a:rPr sz="1400" spc="-5" dirty="0">
                <a:solidFill>
                  <a:srgbClr val="444444"/>
                </a:solidFill>
                <a:latin typeface="Bell MT"/>
                <a:cs typeface="Bell MT"/>
              </a:rPr>
              <a:t>: Enter </a:t>
            </a:r>
            <a:r>
              <a:rPr sz="1400" dirty="0">
                <a:solidFill>
                  <a:srgbClr val="444444"/>
                </a:solidFill>
                <a:latin typeface="Bell MT"/>
                <a:cs typeface="Bell MT"/>
              </a:rPr>
              <a:t>the </a:t>
            </a:r>
            <a:r>
              <a:rPr sz="1400" spc="-5" dirty="0">
                <a:solidFill>
                  <a:srgbClr val="444444"/>
                </a:solidFill>
                <a:latin typeface="Bell MT"/>
                <a:cs typeface="Bell MT"/>
              </a:rPr>
              <a:t>name of </a:t>
            </a:r>
            <a:r>
              <a:rPr sz="1400" dirty="0">
                <a:solidFill>
                  <a:srgbClr val="444444"/>
                </a:solidFill>
                <a:latin typeface="Bell MT"/>
                <a:cs typeface="Bell MT"/>
              </a:rPr>
              <a:t>a </a:t>
            </a:r>
            <a:r>
              <a:rPr sz="1400" spc="-5" dirty="0">
                <a:solidFill>
                  <a:srgbClr val="444444"/>
                </a:solidFill>
                <a:latin typeface="Bell MT"/>
                <a:cs typeface="Bell MT"/>
              </a:rPr>
              <a:t>log group in CloudWatch  Logs </a:t>
            </a:r>
            <a:r>
              <a:rPr sz="1400" dirty="0">
                <a:solidFill>
                  <a:srgbClr val="444444"/>
                </a:solidFill>
                <a:latin typeface="Bell MT"/>
                <a:cs typeface="Bell MT"/>
              </a:rPr>
              <a:t>to which the </a:t>
            </a:r>
            <a:r>
              <a:rPr sz="1400" spc="-5" dirty="0">
                <a:solidFill>
                  <a:srgbClr val="444444"/>
                </a:solidFill>
                <a:latin typeface="Bell MT"/>
                <a:cs typeface="Bell MT"/>
              </a:rPr>
              <a:t>flow logs will </a:t>
            </a:r>
            <a:r>
              <a:rPr sz="1400" dirty="0">
                <a:solidFill>
                  <a:srgbClr val="444444"/>
                </a:solidFill>
                <a:latin typeface="Bell MT"/>
                <a:cs typeface="Bell MT"/>
              </a:rPr>
              <a:t>be </a:t>
            </a:r>
            <a:r>
              <a:rPr sz="1400" spc="-5" dirty="0">
                <a:solidFill>
                  <a:srgbClr val="444444"/>
                </a:solidFill>
                <a:latin typeface="Bell MT"/>
                <a:cs typeface="Bell MT"/>
              </a:rPr>
              <a:t>published. </a:t>
            </a:r>
            <a:r>
              <a:rPr sz="1400" spc="-10" dirty="0">
                <a:solidFill>
                  <a:srgbClr val="444444"/>
                </a:solidFill>
                <a:latin typeface="Bell MT"/>
                <a:cs typeface="Bell MT"/>
              </a:rPr>
              <a:t>You </a:t>
            </a:r>
            <a:r>
              <a:rPr sz="1400" dirty="0">
                <a:solidFill>
                  <a:srgbClr val="444444"/>
                </a:solidFill>
                <a:latin typeface="Bell MT"/>
                <a:cs typeface="Bell MT"/>
              </a:rPr>
              <a:t>can </a:t>
            </a:r>
            <a:r>
              <a:rPr sz="1400" spc="-5" dirty="0">
                <a:solidFill>
                  <a:srgbClr val="444444"/>
                </a:solidFill>
                <a:latin typeface="Bell MT"/>
                <a:cs typeface="Bell MT"/>
              </a:rPr>
              <a:t>use </a:t>
            </a:r>
            <a:r>
              <a:rPr sz="1400" dirty="0">
                <a:solidFill>
                  <a:srgbClr val="444444"/>
                </a:solidFill>
                <a:latin typeface="Bell MT"/>
                <a:cs typeface="Bell MT"/>
              </a:rPr>
              <a:t>an </a:t>
            </a:r>
            <a:r>
              <a:rPr sz="1400" spc="-10" dirty="0">
                <a:solidFill>
                  <a:srgbClr val="444444"/>
                </a:solidFill>
                <a:latin typeface="Bell MT"/>
                <a:cs typeface="Bell MT"/>
              </a:rPr>
              <a:t>existing  </a:t>
            </a:r>
            <a:r>
              <a:rPr sz="1400" spc="-5" dirty="0">
                <a:solidFill>
                  <a:srgbClr val="444444"/>
                </a:solidFill>
                <a:latin typeface="Bell MT"/>
                <a:cs typeface="Bell MT"/>
              </a:rPr>
              <a:t>log group, or </a:t>
            </a:r>
            <a:r>
              <a:rPr sz="1400" dirty="0">
                <a:solidFill>
                  <a:srgbClr val="444444"/>
                </a:solidFill>
                <a:latin typeface="Bell MT"/>
                <a:cs typeface="Bell MT"/>
              </a:rPr>
              <a:t>you can </a:t>
            </a:r>
            <a:r>
              <a:rPr sz="1400" spc="-5" dirty="0">
                <a:solidFill>
                  <a:srgbClr val="444444"/>
                </a:solidFill>
                <a:latin typeface="Bell MT"/>
                <a:cs typeface="Bell MT"/>
              </a:rPr>
              <a:t>enter </a:t>
            </a:r>
            <a:r>
              <a:rPr sz="1400" dirty="0">
                <a:solidFill>
                  <a:srgbClr val="444444"/>
                </a:solidFill>
                <a:latin typeface="Bell MT"/>
                <a:cs typeface="Bell MT"/>
              </a:rPr>
              <a:t>a </a:t>
            </a:r>
            <a:r>
              <a:rPr sz="1400" spc="-5" dirty="0">
                <a:solidFill>
                  <a:srgbClr val="444444"/>
                </a:solidFill>
                <a:latin typeface="Bell MT"/>
                <a:cs typeface="Bell MT"/>
              </a:rPr>
              <a:t>name for </a:t>
            </a:r>
            <a:r>
              <a:rPr sz="1400" dirty="0">
                <a:solidFill>
                  <a:srgbClr val="444444"/>
                </a:solidFill>
                <a:latin typeface="Bell MT"/>
                <a:cs typeface="Bell MT"/>
              </a:rPr>
              <a:t>a new </a:t>
            </a:r>
            <a:r>
              <a:rPr sz="1400" spc="-5" dirty="0">
                <a:solidFill>
                  <a:srgbClr val="444444"/>
                </a:solidFill>
                <a:latin typeface="Bell MT"/>
                <a:cs typeface="Bell MT"/>
              </a:rPr>
              <a:t>log group, </a:t>
            </a:r>
            <a:r>
              <a:rPr sz="1400" dirty="0">
                <a:solidFill>
                  <a:srgbClr val="444444"/>
                </a:solidFill>
                <a:latin typeface="Bell MT"/>
                <a:cs typeface="Bell MT"/>
              </a:rPr>
              <a:t>which we'll  create </a:t>
            </a:r>
            <a:r>
              <a:rPr sz="1400" spc="-5" dirty="0">
                <a:solidFill>
                  <a:srgbClr val="444444"/>
                </a:solidFill>
                <a:latin typeface="Bell MT"/>
                <a:cs typeface="Bell MT"/>
              </a:rPr>
              <a:t>for</a:t>
            </a:r>
            <a:r>
              <a:rPr sz="1400" spc="-15" dirty="0">
                <a:solidFill>
                  <a:srgbClr val="444444"/>
                </a:solidFill>
                <a:latin typeface="Bell MT"/>
                <a:cs typeface="Bell MT"/>
              </a:rPr>
              <a:t> </a:t>
            </a:r>
            <a:r>
              <a:rPr sz="1400" dirty="0">
                <a:solidFill>
                  <a:srgbClr val="444444"/>
                </a:solidFill>
                <a:latin typeface="Bell MT"/>
                <a:cs typeface="Bell MT"/>
              </a:rPr>
              <a:t>you.</a:t>
            </a:r>
            <a:endParaRPr sz="1400">
              <a:latin typeface="Bell MT"/>
              <a:cs typeface="Bell MT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28955" y="1587500"/>
            <a:ext cx="7237095" cy="9080500"/>
            <a:chOff x="528955" y="962025"/>
            <a:chExt cx="7237095" cy="9080500"/>
          </a:xfrm>
        </p:grpSpPr>
        <p:sp>
          <p:nvSpPr>
            <p:cNvPr id="3" name="object 3"/>
            <p:cNvSpPr/>
            <p:nvPr/>
          </p:nvSpPr>
          <p:spPr>
            <a:xfrm>
              <a:off x="528955" y="962025"/>
              <a:ext cx="6761226" cy="846963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914400" y="6159957"/>
              <a:ext cx="5981700" cy="266636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816354" y="5328666"/>
            <a:ext cx="397891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rgbClr val="933634"/>
                </a:solidFill>
              </a:rPr>
              <a:t>VIEWING FLOW</a:t>
            </a:r>
            <a:r>
              <a:rPr sz="2800" spc="-30" dirty="0">
                <a:solidFill>
                  <a:srgbClr val="933634"/>
                </a:solidFill>
              </a:rPr>
              <a:t> </a:t>
            </a:r>
            <a:r>
              <a:rPr sz="2800" spc="-5" dirty="0">
                <a:solidFill>
                  <a:srgbClr val="933634"/>
                </a:solidFill>
              </a:rPr>
              <a:t>LOGS</a:t>
            </a:r>
            <a:endParaRPr sz="2800"/>
          </a:p>
        </p:txBody>
      </p:sp>
      <p:sp>
        <p:nvSpPr>
          <p:cNvPr id="6" name="object 6"/>
          <p:cNvSpPr txBox="1"/>
          <p:nvPr/>
        </p:nvSpPr>
        <p:spPr>
          <a:xfrm>
            <a:off x="902004" y="5953759"/>
            <a:ext cx="5937885" cy="4375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ts val="1620"/>
              </a:lnSpc>
              <a:spcBef>
                <a:spcPts val="105"/>
              </a:spcBef>
            </a:pPr>
            <a:r>
              <a:rPr sz="1400" dirty="0">
                <a:latin typeface="Bell MT"/>
                <a:cs typeface="Bell MT"/>
              </a:rPr>
              <a:t>Go </a:t>
            </a:r>
            <a:r>
              <a:rPr sz="1400" spc="-5" dirty="0">
                <a:latin typeface="Bell MT"/>
                <a:cs typeface="Bell MT"/>
              </a:rPr>
              <a:t>to Cloud Watch page from AWS console</a:t>
            </a:r>
            <a:r>
              <a:rPr sz="1400" spc="-20" dirty="0">
                <a:latin typeface="Bell MT"/>
                <a:cs typeface="Bell MT"/>
              </a:rPr>
              <a:t> </a:t>
            </a:r>
            <a:r>
              <a:rPr sz="1400" spc="-5" dirty="0">
                <a:latin typeface="Bell MT"/>
                <a:cs typeface="Bell MT"/>
              </a:rPr>
              <a:t>home.</a:t>
            </a:r>
            <a:endParaRPr sz="1400">
              <a:latin typeface="Bell MT"/>
              <a:cs typeface="Bell MT"/>
            </a:endParaRPr>
          </a:p>
          <a:p>
            <a:pPr marL="12700">
              <a:lnSpc>
                <a:spcPts val="1620"/>
              </a:lnSpc>
            </a:pPr>
            <a:r>
              <a:rPr sz="1400" spc="-5" dirty="0">
                <a:latin typeface="Bell MT"/>
                <a:cs typeface="Bell MT"/>
              </a:rPr>
              <a:t>Once </a:t>
            </a:r>
            <a:r>
              <a:rPr sz="1400" dirty="0">
                <a:latin typeface="Bell MT"/>
                <a:cs typeface="Bell MT"/>
              </a:rPr>
              <a:t>you are </a:t>
            </a:r>
            <a:r>
              <a:rPr sz="1400" spc="-5" dirty="0">
                <a:latin typeface="Bell MT"/>
                <a:cs typeface="Bell MT"/>
              </a:rPr>
              <a:t>in cloudwatch home page, select Logs from the left navigation</a:t>
            </a:r>
            <a:r>
              <a:rPr sz="1400" spc="80" dirty="0">
                <a:latin typeface="Bell MT"/>
                <a:cs typeface="Bell MT"/>
              </a:rPr>
              <a:t> </a:t>
            </a:r>
            <a:r>
              <a:rPr sz="1400" dirty="0">
                <a:latin typeface="Bell MT"/>
                <a:cs typeface="Bell MT"/>
              </a:rPr>
              <a:t>pane.</a:t>
            </a:r>
            <a:endParaRPr sz="1400">
              <a:latin typeface="Bell MT"/>
              <a:cs typeface="Bell MT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4400" y="1976500"/>
            <a:ext cx="5981700" cy="133286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14400" y="3903090"/>
            <a:ext cx="5981700" cy="1600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14400" y="6096000"/>
            <a:ext cx="5981700" cy="29718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02004" y="1538986"/>
            <a:ext cx="3907154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Bell MT"/>
                <a:cs typeface="Bell MT"/>
              </a:rPr>
              <a:t>Choose the Log </a:t>
            </a:r>
            <a:r>
              <a:rPr sz="1400" spc="-5" dirty="0">
                <a:latin typeface="Bell MT"/>
                <a:cs typeface="Bell MT"/>
              </a:rPr>
              <a:t>Group which </a:t>
            </a:r>
            <a:r>
              <a:rPr sz="1400" dirty="0">
                <a:latin typeface="Bell MT"/>
                <a:cs typeface="Bell MT"/>
              </a:rPr>
              <a:t>we </a:t>
            </a:r>
            <a:r>
              <a:rPr sz="1400" spc="-5" dirty="0">
                <a:latin typeface="Bell MT"/>
                <a:cs typeface="Bell MT"/>
              </a:rPr>
              <a:t>created for flow</a:t>
            </a:r>
            <a:r>
              <a:rPr sz="1400" spc="-40" dirty="0">
                <a:latin typeface="Bell MT"/>
                <a:cs typeface="Bell MT"/>
              </a:rPr>
              <a:t> </a:t>
            </a:r>
            <a:r>
              <a:rPr sz="1400" spc="-5" dirty="0">
                <a:latin typeface="Bell MT"/>
                <a:cs typeface="Bell MT"/>
              </a:rPr>
              <a:t>log.</a:t>
            </a:r>
            <a:endParaRPr sz="1400">
              <a:latin typeface="Bell MT"/>
              <a:cs typeface="Bel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02004" y="3470148"/>
            <a:ext cx="4474845" cy="2324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50" dirty="0">
                <a:latin typeface="Bell MT"/>
                <a:cs typeface="Bell MT"/>
              </a:rPr>
              <a:t>Choose </a:t>
            </a:r>
            <a:r>
              <a:rPr sz="1350" spc="-5" dirty="0">
                <a:latin typeface="Bell MT"/>
                <a:cs typeface="Bell MT"/>
              </a:rPr>
              <a:t>specific resource which you want </a:t>
            </a:r>
            <a:r>
              <a:rPr sz="1350" dirty="0">
                <a:latin typeface="Bell MT"/>
                <a:cs typeface="Bell MT"/>
              </a:rPr>
              <a:t>to see the </a:t>
            </a:r>
            <a:r>
              <a:rPr sz="1350" spc="-5" dirty="0">
                <a:latin typeface="Bell MT"/>
                <a:cs typeface="Bell MT"/>
              </a:rPr>
              <a:t>flow log</a:t>
            </a:r>
            <a:r>
              <a:rPr sz="1350" spc="15" dirty="0">
                <a:latin typeface="Bell MT"/>
                <a:cs typeface="Bell MT"/>
              </a:rPr>
              <a:t> </a:t>
            </a:r>
            <a:r>
              <a:rPr sz="1350" spc="-5" dirty="0">
                <a:latin typeface="Bell MT"/>
                <a:cs typeface="Bell MT"/>
              </a:rPr>
              <a:t>for.</a:t>
            </a:r>
            <a:endParaRPr sz="1350">
              <a:latin typeface="Bell MT"/>
              <a:cs typeface="Bel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02004" y="5660517"/>
            <a:ext cx="3399154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latin typeface="Bell MT"/>
                <a:cs typeface="Bell MT"/>
              </a:rPr>
              <a:t>Resource flow log will </a:t>
            </a:r>
            <a:r>
              <a:rPr sz="1400" dirty="0">
                <a:latin typeface="Bell MT"/>
                <a:cs typeface="Bell MT"/>
              </a:rPr>
              <a:t>be </a:t>
            </a:r>
            <a:r>
              <a:rPr sz="1400" spc="-5" dirty="0">
                <a:latin typeface="Bell MT"/>
                <a:cs typeface="Bell MT"/>
              </a:rPr>
              <a:t>displayed like</a:t>
            </a:r>
            <a:r>
              <a:rPr sz="1400" spc="-20" dirty="0">
                <a:latin typeface="Bell MT"/>
                <a:cs typeface="Bell MT"/>
              </a:rPr>
              <a:t> </a:t>
            </a:r>
            <a:r>
              <a:rPr sz="1400" spc="-5" dirty="0">
                <a:latin typeface="Bell MT"/>
                <a:cs typeface="Bell MT"/>
              </a:rPr>
              <a:t>below.</a:t>
            </a:r>
            <a:endParaRPr sz="1400">
              <a:latin typeface="Bell MT"/>
              <a:cs typeface="Bell MT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4400" y="3453764"/>
            <a:ext cx="5981700" cy="25717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14400" y="7369810"/>
            <a:ext cx="5981700" cy="19265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816354" y="1444117"/>
            <a:ext cx="356362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rgbClr val="00AF50"/>
                </a:solidFill>
              </a:rPr>
              <a:t>DELETE FLOW</a:t>
            </a:r>
            <a:r>
              <a:rPr sz="2800" spc="-40" dirty="0">
                <a:solidFill>
                  <a:srgbClr val="00AF50"/>
                </a:solidFill>
              </a:rPr>
              <a:t> </a:t>
            </a:r>
            <a:r>
              <a:rPr sz="2800" spc="-5" dirty="0">
                <a:solidFill>
                  <a:srgbClr val="00AF50"/>
                </a:solidFill>
              </a:rPr>
              <a:t>LOG</a:t>
            </a:r>
            <a:endParaRPr sz="2800"/>
          </a:p>
        </p:txBody>
      </p:sp>
      <p:sp>
        <p:nvSpPr>
          <p:cNvPr id="5" name="object 5"/>
          <p:cNvSpPr txBox="1"/>
          <p:nvPr/>
        </p:nvSpPr>
        <p:spPr>
          <a:xfrm>
            <a:off x="902004" y="2287498"/>
            <a:ext cx="5874385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7100"/>
              </a:lnSpc>
              <a:spcBef>
                <a:spcPts val="100"/>
              </a:spcBef>
            </a:pPr>
            <a:r>
              <a:rPr sz="1400" dirty="0">
                <a:solidFill>
                  <a:srgbClr val="444444"/>
                </a:solidFill>
                <a:latin typeface="Bell MT"/>
                <a:cs typeface="Bell MT"/>
              </a:rPr>
              <a:t>In </a:t>
            </a:r>
            <a:r>
              <a:rPr sz="1400" spc="-5" dirty="0">
                <a:solidFill>
                  <a:srgbClr val="444444"/>
                </a:solidFill>
                <a:latin typeface="Bell MT"/>
                <a:cs typeface="Bell MT"/>
              </a:rPr>
              <a:t>the navigation </a:t>
            </a:r>
            <a:r>
              <a:rPr sz="1400" dirty="0">
                <a:solidFill>
                  <a:srgbClr val="444444"/>
                </a:solidFill>
                <a:latin typeface="Bell MT"/>
                <a:cs typeface="Bell MT"/>
              </a:rPr>
              <a:t>pane, choose </a:t>
            </a:r>
            <a:r>
              <a:rPr sz="1400" b="1" spc="-5" dirty="0">
                <a:solidFill>
                  <a:srgbClr val="444444"/>
                </a:solidFill>
                <a:latin typeface="Bell MT"/>
                <a:cs typeface="Bell MT"/>
              </a:rPr>
              <a:t>Network Interfaces</a:t>
            </a:r>
            <a:r>
              <a:rPr sz="1400" spc="-5" dirty="0">
                <a:solidFill>
                  <a:srgbClr val="444444"/>
                </a:solidFill>
                <a:latin typeface="Bell MT"/>
                <a:cs typeface="Bell MT"/>
              </a:rPr>
              <a:t>, and </a:t>
            </a:r>
            <a:r>
              <a:rPr sz="1400" dirty="0">
                <a:solidFill>
                  <a:srgbClr val="444444"/>
                </a:solidFill>
                <a:latin typeface="Bell MT"/>
                <a:cs typeface="Bell MT"/>
              </a:rPr>
              <a:t>then </a:t>
            </a:r>
            <a:r>
              <a:rPr sz="1400" spc="-5" dirty="0">
                <a:solidFill>
                  <a:srgbClr val="444444"/>
                </a:solidFill>
                <a:latin typeface="Bell MT"/>
                <a:cs typeface="Bell MT"/>
              </a:rPr>
              <a:t>select </a:t>
            </a:r>
            <a:r>
              <a:rPr sz="1400" dirty="0">
                <a:solidFill>
                  <a:srgbClr val="444444"/>
                </a:solidFill>
                <a:latin typeface="Bell MT"/>
                <a:cs typeface="Bell MT"/>
              </a:rPr>
              <a:t>the </a:t>
            </a:r>
            <a:r>
              <a:rPr sz="1400" spc="-5" dirty="0">
                <a:solidFill>
                  <a:srgbClr val="444444"/>
                </a:solidFill>
                <a:latin typeface="Bell MT"/>
                <a:cs typeface="Bell MT"/>
              </a:rPr>
              <a:t>network  interface.</a:t>
            </a:r>
            <a:endParaRPr sz="1400">
              <a:latin typeface="Bell MT"/>
              <a:cs typeface="Bell MT"/>
            </a:endParaRPr>
          </a:p>
          <a:p>
            <a:pPr marL="12700" marR="497840">
              <a:lnSpc>
                <a:spcPct val="107100"/>
              </a:lnSpc>
            </a:pPr>
            <a:r>
              <a:rPr sz="1400" dirty="0">
                <a:solidFill>
                  <a:srgbClr val="444444"/>
                </a:solidFill>
                <a:latin typeface="Bell MT"/>
                <a:cs typeface="Bell MT"/>
              </a:rPr>
              <a:t>Choose the </a:t>
            </a:r>
            <a:r>
              <a:rPr sz="1400" b="1" spc="-5" dirty="0">
                <a:solidFill>
                  <a:srgbClr val="444444"/>
                </a:solidFill>
                <a:latin typeface="Bell MT"/>
                <a:cs typeface="Bell MT"/>
              </a:rPr>
              <a:t>Flow Logs </a:t>
            </a:r>
            <a:r>
              <a:rPr sz="1400" spc="-5" dirty="0">
                <a:solidFill>
                  <a:srgbClr val="444444"/>
                </a:solidFill>
                <a:latin typeface="Bell MT"/>
                <a:cs typeface="Bell MT"/>
              </a:rPr>
              <a:t>tab, and </a:t>
            </a:r>
            <a:r>
              <a:rPr sz="1400" dirty="0">
                <a:solidFill>
                  <a:srgbClr val="444444"/>
                </a:solidFill>
                <a:latin typeface="Bell MT"/>
                <a:cs typeface="Bell MT"/>
              </a:rPr>
              <a:t>then </a:t>
            </a:r>
            <a:r>
              <a:rPr sz="1400" spc="-5" dirty="0">
                <a:solidFill>
                  <a:srgbClr val="444444"/>
                </a:solidFill>
                <a:latin typeface="Bell MT"/>
                <a:cs typeface="Bell MT"/>
              </a:rPr>
              <a:t>choose </a:t>
            </a:r>
            <a:r>
              <a:rPr sz="1400" dirty="0">
                <a:solidFill>
                  <a:srgbClr val="444444"/>
                </a:solidFill>
                <a:latin typeface="Bell MT"/>
                <a:cs typeface="Bell MT"/>
              </a:rPr>
              <a:t>the </a:t>
            </a:r>
            <a:r>
              <a:rPr sz="1400" spc="-5" dirty="0">
                <a:solidFill>
                  <a:srgbClr val="444444"/>
                </a:solidFill>
                <a:latin typeface="Bell MT"/>
                <a:cs typeface="Bell MT"/>
              </a:rPr>
              <a:t>delete button (a cross) for  </a:t>
            </a:r>
            <a:r>
              <a:rPr sz="1400" dirty="0">
                <a:solidFill>
                  <a:srgbClr val="444444"/>
                </a:solidFill>
                <a:latin typeface="Bell MT"/>
                <a:cs typeface="Bell MT"/>
              </a:rPr>
              <a:t>the </a:t>
            </a:r>
            <a:r>
              <a:rPr sz="1400" spc="-5" dirty="0">
                <a:solidFill>
                  <a:srgbClr val="444444"/>
                </a:solidFill>
                <a:latin typeface="Bell MT"/>
                <a:cs typeface="Bell MT"/>
              </a:rPr>
              <a:t>flow log to</a:t>
            </a:r>
            <a:r>
              <a:rPr sz="1400" spc="-30" dirty="0">
                <a:solidFill>
                  <a:srgbClr val="444444"/>
                </a:solidFill>
                <a:latin typeface="Bell MT"/>
                <a:cs typeface="Bell MT"/>
              </a:rPr>
              <a:t> </a:t>
            </a:r>
            <a:r>
              <a:rPr sz="1400" spc="-5" dirty="0">
                <a:solidFill>
                  <a:srgbClr val="444444"/>
                </a:solidFill>
                <a:latin typeface="Bell MT"/>
                <a:cs typeface="Bell MT"/>
              </a:rPr>
              <a:t>delete.</a:t>
            </a:r>
            <a:endParaRPr sz="1400">
              <a:latin typeface="Bell MT"/>
              <a:cs typeface="Bel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02004" y="6701027"/>
            <a:ext cx="379730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444444"/>
                </a:solidFill>
                <a:latin typeface="Bell MT"/>
                <a:cs typeface="Bell MT"/>
              </a:rPr>
              <a:t>In </a:t>
            </a:r>
            <a:r>
              <a:rPr sz="1400" spc="-5" dirty="0">
                <a:solidFill>
                  <a:srgbClr val="444444"/>
                </a:solidFill>
                <a:latin typeface="Bell MT"/>
                <a:cs typeface="Bell MT"/>
              </a:rPr>
              <a:t>the confirmation dialog </a:t>
            </a:r>
            <a:r>
              <a:rPr sz="1400" dirty="0">
                <a:solidFill>
                  <a:srgbClr val="444444"/>
                </a:solidFill>
                <a:latin typeface="Bell MT"/>
                <a:cs typeface="Bell MT"/>
              </a:rPr>
              <a:t>box, choose </a:t>
            </a:r>
            <a:r>
              <a:rPr sz="1400" b="1" dirty="0">
                <a:solidFill>
                  <a:srgbClr val="444444"/>
                </a:solidFill>
                <a:latin typeface="Bell MT"/>
                <a:cs typeface="Bell MT"/>
              </a:rPr>
              <a:t>Yes, </a:t>
            </a:r>
            <a:r>
              <a:rPr sz="1400" b="1" spc="-5" dirty="0">
                <a:solidFill>
                  <a:srgbClr val="444444"/>
                </a:solidFill>
                <a:latin typeface="Bell MT"/>
                <a:cs typeface="Bell MT"/>
              </a:rPr>
              <a:t>Delete</a:t>
            </a:r>
            <a:r>
              <a:rPr sz="1400" spc="-5" dirty="0">
                <a:solidFill>
                  <a:srgbClr val="444444"/>
                </a:solidFill>
                <a:latin typeface="Bell MT"/>
                <a:cs typeface="Bell MT"/>
              </a:rPr>
              <a:t>.</a:t>
            </a:r>
            <a:endParaRPr sz="1400">
              <a:latin typeface="Bell MT"/>
              <a:cs typeface="Bell M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4400" y="3040761"/>
            <a:ext cx="5981700" cy="2286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14400" y="5927471"/>
            <a:ext cx="5981700" cy="168084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816354" y="1379221"/>
            <a:ext cx="397637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rgbClr val="E26C09"/>
                </a:solidFill>
              </a:rPr>
              <a:t>VPC</a:t>
            </a:r>
            <a:r>
              <a:rPr sz="2800" spc="-55" dirty="0">
                <a:solidFill>
                  <a:srgbClr val="E26C09"/>
                </a:solidFill>
              </a:rPr>
              <a:t> </a:t>
            </a:r>
            <a:r>
              <a:rPr sz="2800" spc="-5" dirty="0">
                <a:solidFill>
                  <a:srgbClr val="E26C09"/>
                </a:solidFill>
              </a:rPr>
              <a:t>CONFIGURATION</a:t>
            </a:r>
            <a:endParaRPr sz="2800"/>
          </a:p>
        </p:txBody>
      </p:sp>
      <p:sp>
        <p:nvSpPr>
          <p:cNvPr id="5" name="object 5"/>
          <p:cNvSpPr txBox="1"/>
          <p:nvPr/>
        </p:nvSpPr>
        <p:spPr>
          <a:xfrm>
            <a:off x="902004" y="2005584"/>
            <a:ext cx="5675630" cy="838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latin typeface="Bell MT"/>
                <a:cs typeface="Bell MT"/>
              </a:rPr>
              <a:t>Creating VPC </a:t>
            </a:r>
            <a:r>
              <a:rPr sz="1400" b="1" spc="-5" dirty="0">
                <a:latin typeface="Bell MT"/>
                <a:cs typeface="Bell MT"/>
              </a:rPr>
              <a:t>using </a:t>
            </a:r>
            <a:r>
              <a:rPr sz="1400" b="1" dirty="0">
                <a:latin typeface="Bell MT"/>
                <a:cs typeface="Bell MT"/>
              </a:rPr>
              <a:t>VPC</a:t>
            </a:r>
            <a:r>
              <a:rPr sz="1400" b="1" spc="-50" dirty="0">
                <a:latin typeface="Bell MT"/>
                <a:cs typeface="Bell MT"/>
              </a:rPr>
              <a:t> </a:t>
            </a:r>
            <a:r>
              <a:rPr sz="1400" b="1" spc="-5" dirty="0">
                <a:latin typeface="Bell MT"/>
                <a:cs typeface="Bell MT"/>
              </a:rPr>
              <a:t>wizard:</a:t>
            </a:r>
            <a:endParaRPr sz="1400">
              <a:latin typeface="Bell MT"/>
              <a:cs typeface="Bell MT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450">
              <a:latin typeface="Bell MT"/>
              <a:cs typeface="Bell MT"/>
            </a:endParaRPr>
          </a:p>
          <a:p>
            <a:pPr marL="12700" marR="5080">
              <a:lnSpc>
                <a:spcPts val="1550"/>
              </a:lnSpc>
            </a:pPr>
            <a:r>
              <a:rPr sz="1400" spc="-5" dirty="0">
                <a:latin typeface="Bell MT"/>
                <a:cs typeface="Bell MT"/>
              </a:rPr>
              <a:t>Once </a:t>
            </a:r>
            <a:r>
              <a:rPr sz="1400" dirty="0">
                <a:latin typeface="Bell MT"/>
                <a:cs typeface="Bell MT"/>
              </a:rPr>
              <a:t>you </a:t>
            </a:r>
            <a:r>
              <a:rPr sz="1400" spc="-5" dirty="0">
                <a:latin typeface="Bell MT"/>
                <a:cs typeface="Bell MT"/>
              </a:rPr>
              <a:t>have logged in to </a:t>
            </a:r>
            <a:r>
              <a:rPr sz="1400" dirty="0">
                <a:latin typeface="Bell MT"/>
                <a:cs typeface="Bell MT"/>
              </a:rPr>
              <a:t>AWS, </a:t>
            </a:r>
            <a:r>
              <a:rPr sz="1400" spc="-5" dirty="0">
                <a:latin typeface="Bell MT"/>
                <a:cs typeface="Bell MT"/>
              </a:rPr>
              <a:t>click on VPC under Networking </a:t>
            </a:r>
            <a:r>
              <a:rPr sz="1400" dirty="0">
                <a:latin typeface="Bell MT"/>
                <a:cs typeface="Bell MT"/>
              </a:rPr>
              <a:t>&amp; </a:t>
            </a:r>
            <a:r>
              <a:rPr sz="1400" spc="-5" dirty="0">
                <a:latin typeface="Bell MT"/>
                <a:cs typeface="Bell MT"/>
              </a:rPr>
              <a:t>Content  Delivery section from the service drop down</a:t>
            </a:r>
            <a:r>
              <a:rPr sz="1400" spc="15" dirty="0">
                <a:latin typeface="Bell MT"/>
                <a:cs typeface="Bell MT"/>
              </a:rPr>
              <a:t> </a:t>
            </a:r>
            <a:r>
              <a:rPr sz="1400" spc="-5" dirty="0">
                <a:latin typeface="Bell MT"/>
                <a:cs typeface="Bell MT"/>
              </a:rPr>
              <a:t>list.</a:t>
            </a:r>
            <a:endParaRPr sz="1400">
              <a:latin typeface="Bell MT"/>
              <a:cs typeface="Bel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02004" y="5485257"/>
            <a:ext cx="506285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latin typeface="Bell MT"/>
                <a:cs typeface="Bell MT"/>
              </a:rPr>
              <a:t>Once </a:t>
            </a:r>
            <a:r>
              <a:rPr sz="1400" dirty="0">
                <a:latin typeface="Bell MT"/>
                <a:cs typeface="Bell MT"/>
              </a:rPr>
              <a:t>you are </a:t>
            </a:r>
            <a:r>
              <a:rPr sz="1400" spc="-5" dirty="0">
                <a:latin typeface="Bell MT"/>
                <a:cs typeface="Bell MT"/>
              </a:rPr>
              <a:t>in VPC dashboard page, click on </a:t>
            </a:r>
            <a:r>
              <a:rPr sz="1400" b="1" spc="-5" dirty="0">
                <a:latin typeface="Bell MT"/>
                <a:cs typeface="Bell MT"/>
              </a:rPr>
              <a:t>Launch VPC</a:t>
            </a:r>
            <a:r>
              <a:rPr sz="1400" b="1" spc="75" dirty="0">
                <a:latin typeface="Bell MT"/>
                <a:cs typeface="Bell MT"/>
              </a:rPr>
              <a:t> </a:t>
            </a:r>
            <a:r>
              <a:rPr sz="1400" b="1" spc="-5" dirty="0">
                <a:latin typeface="Bell MT"/>
                <a:cs typeface="Bell MT"/>
              </a:rPr>
              <a:t>Wizard.</a:t>
            </a:r>
            <a:endParaRPr sz="1400">
              <a:latin typeface="Bell MT"/>
              <a:cs typeface="Bel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02004" y="7971155"/>
            <a:ext cx="5346065" cy="639445"/>
          </a:xfrm>
          <a:prstGeom prst="rect">
            <a:avLst/>
          </a:prstGeom>
        </p:spPr>
        <p:txBody>
          <a:bodyPr vert="horz" wrap="square" lIns="0" tIns="26669" rIns="0" bIns="0" rtlCol="0">
            <a:spAutoFit/>
          </a:bodyPr>
          <a:lstStyle/>
          <a:p>
            <a:pPr marL="12700" marR="5080">
              <a:lnSpc>
                <a:spcPct val="93700"/>
              </a:lnSpc>
              <a:spcBef>
                <a:spcPts val="209"/>
              </a:spcBef>
            </a:pPr>
            <a:r>
              <a:rPr sz="1400" dirty="0">
                <a:latin typeface="Bell MT"/>
                <a:cs typeface="Bell MT"/>
              </a:rPr>
              <a:t>In </a:t>
            </a:r>
            <a:r>
              <a:rPr sz="1400" spc="-5" dirty="0">
                <a:latin typeface="Bell MT"/>
                <a:cs typeface="Bell MT"/>
              </a:rPr>
              <a:t>the next page, select one VPC configuration as </a:t>
            </a:r>
            <a:r>
              <a:rPr sz="1400" dirty="0">
                <a:latin typeface="Bell MT"/>
                <a:cs typeface="Bell MT"/>
              </a:rPr>
              <a:t>per your </a:t>
            </a:r>
            <a:r>
              <a:rPr sz="1400" spc="-5" dirty="0">
                <a:latin typeface="Bell MT"/>
                <a:cs typeface="Bell MT"/>
              </a:rPr>
              <a:t>requirement.  </a:t>
            </a:r>
            <a:r>
              <a:rPr sz="1400" dirty="0">
                <a:latin typeface="Bell MT"/>
                <a:cs typeface="Bell MT"/>
              </a:rPr>
              <a:t>In </a:t>
            </a:r>
            <a:r>
              <a:rPr sz="1400" spc="-5" dirty="0">
                <a:latin typeface="Bell MT"/>
                <a:cs typeface="Bell MT"/>
              </a:rPr>
              <a:t>this example </a:t>
            </a:r>
            <a:r>
              <a:rPr sz="1400" dirty="0">
                <a:latin typeface="Bell MT"/>
                <a:cs typeface="Bell MT"/>
              </a:rPr>
              <a:t>we </a:t>
            </a:r>
            <a:r>
              <a:rPr sz="1400" spc="-5" dirty="0">
                <a:latin typeface="Bell MT"/>
                <a:cs typeface="Bell MT"/>
              </a:rPr>
              <a:t>are selecting </a:t>
            </a:r>
            <a:r>
              <a:rPr sz="1400" b="1" dirty="0">
                <a:latin typeface="Bell MT"/>
                <a:cs typeface="Bell MT"/>
              </a:rPr>
              <a:t>VPC </a:t>
            </a:r>
            <a:r>
              <a:rPr sz="1400" b="1" spc="-5" dirty="0">
                <a:latin typeface="Bell MT"/>
                <a:cs typeface="Bell MT"/>
              </a:rPr>
              <a:t>with Public and Private Subnets.  </a:t>
            </a:r>
            <a:r>
              <a:rPr sz="1400" spc="-5" dirty="0">
                <a:latin typeface="Bell MT"/>
                <a:cs typeface="Bell MT"/>
              </a:rPr>
              <a:t>Once selected, click </a:t>
            </a:r>
            <a:r>
              <a:rPr sz="1400" spc="-10" dirty="0">
                <a:latin typeface="Bell MT"/>
                <a:cs typeface="Bell MT"/>
              </a:rPr>
              <a:t>on</a:t>
            </a:r>
            <a:r>
              <a:rPr sz="1400" spc="15" dirty="0">
                <a:latin typeface="Bell MT"/>
                <a:cs typeface="Bell MT"/>
              </a:rPr>
              <a:t> </a:t>
            </a:r>
            <a:r>
              <a:rPr sz="1400" dirty="0">
                <a:latin typeface="Bell MT"/>
                <a:cs typeface="Bell MT"/>
              </a:rPr>
              <a:t>Select.</a:t>
            </a:r>
            <a:endParaRPr sz="1400">
              <a:latin typeface="Bell MT"/>
              <a:cs typeface="Bell M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33069" y="1486535"/>
            <a:ext cx="7332980" cy="9105265"/>
            <a:chOff x="433069" y="937869"/>
            <a:chExt cx="7332980" cy="9105265"/>
          </a:xfrm>
        </p:grpSpPr>
        <p:sp>
          <p:nvSpPr>
            <p:cNvPr id="3" name="object 3"/>
            <p:cNvSpPr/>
            <p:nvPr/>
          </p:nvSpPr>
          <p:spPr>
            <a:xfrm>
              <a:off x="433069" y="937869"/>
              <a:ext cx="6905625" cy="820496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914400" y="4985384"/>
              <a:ext cx="5981700" cy="25527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902004" y="4506620"/>
            <a:ext cx="5971540" cy="831215"/>
          </a:xfrm>
          <a:prstGeom prst="rect">
            <a:avLst/>
          </a:prstGeom>
        </p:spPr>
        <p:txBody>
          <a:bodyPr vert="horz" wrap="square" lIns="0" tIns="29209" rIns="0" bIns="0" rtlCol="0">
            <a:spAutoFit/>
          </a:bodyPr>
          <a:lstStyle/>
          <a:p>
            <a:pPr marL="12700" marR="5080" algn="just">
              <a:lnSpc>
                <a:spcPct val="92400"/>
              </a:lnSpc>
              <a:spcBef>
                <a:spcPts val="229"/>
              </a:spcBef>
            </a:pPr>
            <a:r>
              <a:rPr sz="1400" dirty="0">
                <a:latin typeface="Bell MT"/>
                <a:cs typeface="Bell MT"/>
              </a:rPr>
              <a:t>In the </a:t>
            </a:r>
            <a:r>
              <a:rPr sz="1400" spc="-5" dirty="0">
                <a:latin typeface="Bell MT"/>
                <a:cs typeface="Bell MT"/>
              </a:rPr>
              <a:t>next window, specify </a:t>
            </a:r>
            <a:r>
              <a:rPr sz="1400" dirty="0">
                <a:latin typeface="Bell MT"/>
                <a:cs typeface="Bell MT"/>
              </a:rPr>
              <a:t>a IP CIDR </a:t>
            </a:r>
            <a:r>
              <a:rPr sz="1400" spc="-5" dirty="0">
                <a:latin typeface="Bell MT"/>
                <a:cs typeface="Bell MT"/>
              </a:rPr>
              <a:t>block, VPC </a:t>
            </a:r>
            <a:r>
              <a:rPr sz="1400" dirty="0">
                <a:latin typeface="Bell MT"/>
                <a:cs typeface="Bell MT"/>
              </a:rPr>
              <a:t>Name, </a:t>
            </a:r>
            <a:r>
              <a:rPr sz="1400" spc="-5" dirty="0">
                <a:latin typeface="Bell MT"/>
                <a:cs typeface="Bell MT"/>
              </a:rPr>
              <a:t>Specify Public Subnet  </a:t>
            </a:r>
            <a:r>
              <a:rPr sz="1400" dirty="0">
                <a:latin typeface="Bell MT"/>
                <a:cs typeface="Bell MT"/>
              </a:rPr>
              <a:t>IP </a:t>
            </a:r>
            <a:r>
              <a:rPr sz="1400" spc="-5" dirty="0">
                <a:latin typeface="Bell MT"/>
                <a:cs typeface="Bell MT"/>
              </a:rPr>
              <a:t>range, </a:t>
            </a:r>
            <a:r>
              <a:rPr sz="1400" dirty="0">
                <a:latin typeface="Bell MT"/>
                <a:cs typeface="Bell MT"/>
              </a:rPr>
              <a:t>select the </a:t>
            </a:r>
            <a:r>
              <a:rPr sz="1400" spc="-5" dirty="0">
                <a:latin typeface="Bell MT"/>
                <a:cs typeface="Bell MT"/>
              </a:rPr>
              <a:t>Availability zone from </a:t>
            </a:r>
            <a:r>
              <a:rPr sz="1400" dirty="0">
                <a:latin typeface="Bell MT"/>
                <a:cs typeface="Bell MT"/>
              </a:rPr>
              <a:t>the </a:t>
            </a:r>
            <a:r>
              <a:rPr sz="1400" spc="-5" dirty="0">
                <a:latin typeface="Bell MT"/>
                <a:cs typeface="Bell MT"/>
              </a:rPr>
              <a:t>drop down </a:t>
            </a:r>
            <a:r>
              <a:rPr sz="1400" spc="-10" dirty="0">
                <a:latin typeface="Bell MT"/>
                <a:cs typeface="Bell MT"/>
              </a:rPr>
              <a:t>list, </a:t>
            </a:r>
            <a:r>
              <a:rPr sz="1400" spc="-5" dirty="0">
                <a:latin typeface="Bell MT"/>
                <a:cs typeface="Bell MT"/>
              </a:rPr>
              <a:t>specify </a:t>
            </a:r>
            <a:r>
              <a:rPr sz="1400" dirty="0">
                <a:latin typeface="Bell MT"/>
                <a:cs typeface="Bell MT"/>
              </a:rPr>
              <a:t>a </a:t>
            </a:r>
            <a:r>
              <a:rPr sz="1400" spc="-5" dirty="0">
                <a:latin typeface="Bell MT"/>
                <a:cs typeface="Bell MT"/>
              </a:rPr>
              <a:t>name for  public subnet, specify </a:t>
            </a:r>
            <a:r>
              <a:rPr sz="1400" dirty="0">
                <a:latin typeface="Bell MT"/>
                <a:cs typeface="Bell MT"/>
              </a:rPr>
              <a:t>a IP </a:t>
            </a:r>
            <a:r>
              <a:rPr sz="1400" spc="-5" dirty="0">
                <a:latin typeface="Bell MT"/>
                <a:cs typeface="Bell MT"/>
              </a:rPr>
              <a:t>range for </a:t>
            </a:r>
            <a:r>
              <a:rPr sz="1400" dirty="0">
                <a:latin typeface="Bell MT"/>
                <a:cs typeface="Bell MT"/>
              </a:rPr>
              <a:t>private </a:t>
            </a:r>
            <a:r>
              <a:rPr sz="1400" spc="-5" dirty="0">
                <a:latin typeface="Bell MT"/>
                <a:cs typeface="Bell MT"/>
              </a:rPr>
              <a:t>subnet, availability zone from </a:t>
            </a:r>
            <a:r>
              <a:rPr sz="1400" dirty="0">
                <a:latin typeface="Bell MT"/>
                <a:cs typeface="Bell MT"/>
              </a:rPr>
              <a:t>the  </a:t>
            </a:r>
            <a:r>
              <a:rPr sz="1400" spc="-5" dirty="0">
                <a:latin typeface="Bell MT"/>
                <a:cs typeface="Bell MT"/>
              </a:rPr>
              <a:t>drop down list, and </a:t>
            </a:r>
            <a:r>
              <a:rPr sz="1400" spc="-10" dirty="0">
                <a:latin typeface="Bell MT"/>
                <a:cs typeface="Bell MT"/>
              </a:rPr>
              <a:t>specify </a:t>
            </a:r>
            <a:r>
              <a:rPr sz="1400" dirty="0">
                <a:latin typeface="Bell MT"/>
                <a:cs typeface="Bell MT"/>
              </a:rPr>
              <a:t>a </a:t>
            </a:r>
            <a:r>
              <a:rPr sz="1400" spc="-5" dirty="0">
                <a:latin typeface="Bell MT"/>
                <a:cs typeface="Bell MT"/>
              </a:rPr>
              <a:t>name for private</a:t>
            </a:r>
            <a:r>
              <a:rPr sz="1400" spc="25" dirty="0">
                <a:latin typeface="Bell MT"/>
                <a:cs typeface="Bell MT"/>
              </a:rPr>
              <a:t> </a:t>
            </a:r>
            <a:r>
              <a:rPr sz="1400" spc="-5" dirty="0">
                <a:latin typeface="Bell MT"/>
                <a:cs typeface="Bell MT"/>
              </a:rPr>
              <a:t>subnet.</a:t>
            </a:r>
            <a:endParaRPr sz="1400">
              <a:latin typeface="Bell MT"/>
              <a:cs typeface="Bel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02004" y="8841511"/>
            <a:ext cx="453834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Bell MT"/>
                <a:cs typeface="Bell MT"/>
              </a:rPr>
              <a:t>In </a:t>
            </a:r>
            <a:r>
              <a:rPr sz="1400" spc="-5" dirty="0">
                <a:latin typeface="Bell MT"/>
                <a:cs typeface="Bell MT"/>
              </a:rPr>
              <a:t>the middle of </a:t>
            </a:r>
            <a:r>
              <a:rPr sz="1400" dirty="0">
                <a:latin typeface="Bell MT"/>
                <a:cs typeface="Bell MT"/>
              </a:rPr>
              <a:t>the </a:t>
            </a:r>
            <a:r>
              <a:rPr sz="1400" spc="-5" dirty="0">
                <a:latin typeface="Bell MT"/>
                <a:cs typeface="Bell MT"/>
              </a:rPr>
              <a:t>page select </a:t>
            </a:r>
            <a:r>
              <a:rPr sz="1400" b="1" spc="-5" dirty="0">
                <a:latin typeface="Bell MT"/>
                <a:cs typeface="Bell MT"/>
              </a:rPr>
              <a:t>Use </a:t>
            </a:r>
            <a:r>
              <a:rPr sz="1400" b="1" dirty="0">
                <a:latin typeface="Bell MT"/>
                <a:cs typeface="Bell MT"/>
              </a:rPr>
              <a:t>a </a:t>
            </a:r>
            <a:r>
              <a:rPr sz="1400" b="1" spc="-5" dirty="0">
                <a:latin typeface="Bell MT"/>
                <a:cs typeface="Bell MT"/>
              </a:rPr>
              <a:t>NAT instance</a:t>
            </a:r>
            <a:r>
              <a:rPr sz="1400" b="1" spc="55" dirty="0">
                <a:latin typeface="Bell MT"/>
                <a:cs typeface="Bell MT"/>
              </a:rPr>
              <a:t> </a:t>
            </a:r>
            <a:r>
              <a:rPr sz="1400" b="1" spc="-5" dirty="0">
                <a:latin typeface="Bell MT"/>
                <a:cs typeface="Bell MT"/>
              </a:rPr>
              <a:t>instead</a:t>
            </a:r>
            <a:r>
              <a:rPr sz="1400" spc="-5" dirty="0">
                <a:latin typeface="Bell MT"/>
                <a:cs typeface="Bell MT"/>
              </a:rPr>
              <a:t>.</a:t>
            </a:r>
            <a:endParaRPr sz="1400">
              <a:latin typeface="Bell MT"/>
              <a:cs typeface="Bell M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25475" y="1339215"/>
            <a:ext cx="7140575" cy="9176385"/>
            <a:chOff x="625475" y="866139"/>
            <a:chExt cx="7140575" cy="9176385"/>
          </a:xfrm>
        </p:grpSpPr>
        <p:sp>
          <p:nvSpPr>
            <p:cNvPr id="3" name="object 3"/>
            <p:cNvSpPr/>
            <p:nvPr/>
          </p:nvSpPr>
          <p:spPr>
            <a:xfrm>
              <a:off x="625475" y="866139"/>
              <a:ext cx="6617334" cy="859028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914400" y="3705860"/>
              <a:ext cx="5981700" cy="161861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257425" y="5720333"/>
              <a:ext cx="3275329" cy="151320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914400" y="8025002"/>
              <a:ext cx="5943600" cy="74802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902004" y="3139822"/>
            <a:ext cx="5875655" cy="637540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12700" marR="5080">
              <a:lnSpc>
                <a:spcPts val="1550"/>
              </a:lnSpc>
              <a:spcBef>
                <a:spcPts val="260"/>
              </a:spcBef>
            </a:pPr>
            <a:r>
              <a:rPr sz="1400" dirty="0">
                <a:latin typeface="Bell MT"/>
                <a:cs typeface="Bell MT"/>
              </a:rPr>
              <a:t>In </a:t>
            </a:r>
            <a:r>
              <a:rPr sz="1400" spc="-5" dirty="0">
                <a:latin typeface="Bell MT"/>
                <a:cs typeface="Bell MT"/>
              </a:rPr>
              <a:t>the below </a:t>
            </a:r>
            <a:r>
              <a:rPr sz="1400" dirty="0">
                <a:latin typeface="Bell MT"/>
                <a:cs typeface="Bell MT"/>
              </a:rPr>
              <a:t>of the </a:t>
            </a:r>
            <a:r>
              <a:rPr sz="1400" spc="-5" dirty="0">
                <a:latin typeface="Bell MT"/>
                <a:cs typeface="Bell MT"/>
              </a:rPr>
              <a:t>page, after clicking Nat instead, select Instance type for </a:t>
            </a:r>
            <a:r>
              <a:rPr sz="1400" dirty="0">
                <a:latin typeface="Bell MT"/>
                <a:cs typeface="Bell MT"/>
              </a:rPr>
              <a:t>NAT  and </a:t>
            </a:r>
            <a:r>
              <a:rPr sz="1400" spc="-5" dirty="0">
                <a:latin typeface="Bell MT"/>
                <a:cs typeface="Bell MT"/>
              </a:rPr>
              <a:t>Key pair for NAT</a:t>
            </a:r>
            <a:r>
              <a:rPr sz="1400" spc="-30" dirty="0">
                <a:latin typeface="Bell MT"/>
                <a:cs typeface="Bell MT"/>
              </a:rPr>
              <a:t> </a:t>
            </a:r>
            <a:r>
              <a:rPr sz="1400" spc="-5" dirty="0">
                <a:latin typeface="Bell MT"/>
                <a:cs typeface="Bell MT"/>
              </a:rPr>
              <a:t>instance.</a:t>
            </a:r>
            <a:endParaRPr sz="1400">
              <a:latin typeface="Bell MT"/>
              <a:cs typeface="Bell MT"/>
            </a:endParaRPr>
          </a:p>
          <a:p>
            <a:pPr marL="12700">
              <a:lnSpc>
                <a:spcPts val="1550"/>
              </a:lnSpc>
            </a:pPr>
            <a:r>
              <a:rPr sz="1400" dirty="0">
                <a:latin typeface="Bell MT"/>
                <a:cs typeface="Bell MT"/>
              </a:rPr>
              <a:t>Then </a:t>
            </a:r>
            <a:r>
              <a:rPr sz="1400" spc="-5" dirty="0">
                <a:latin typeface="Bell MT"/>
                <a:cs typeface="Bell MT"/>
              </a:rPr>
              <a:t>leave rest to defaults </a:t>
            </a:r>
            <a:r>
              <a:rPr sz="1400" dirty="0">
                <a:latin typeface="Bell MT"/>
                <a:cs typeface="Bell MT"/>
              </a:rPr>
              <a:t>and </a:t>
            </a:r>
            <a:r>
              <a:rPr sz="1400" spc="-5" dirty="0">
                <a:latin typeface="Bell MT"/>
                <a:cs typeface="Bell MT"/>
              </a:rPr>
              <a:t>click on </a:t>
            </a:r>
            <a:r>
              <a:rPr sz="1400" b="1" dirty="0">
                <a:latin typeface="Bell MT"/>
                <a:cs typeface="Bell MT"/>
              </a:rPr>
              <a:t>Create </a:t>
            </a:r>
            <a:r>
              <a:rPr sz="1400" b="1" spc="-5" dirty="0">
                <a:latin typeface="Bell MT"/>
                <a:cs typeface="Bell MT"/>
              </a:rPr>
              <a:t>VPC.</a:t>
            </a:r>
            <a:endParaRPr sz="1400">
              <a:latin typeface="Bell MT"/>
              <a:cs typeface="Bel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02004" y="5756910"/>
            <a:ext cx="393509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Bell MT"/>
                <a:cs typeface="Bell MT"/>
              </a:rPr>
              <a:t>It </a:t>
            </a:r>
            <a:r>
              <a:rPr sz="1400" spc="-5" dirty="0">
                <a:latin typeface="Bell MT"/>
                <a:cs typeface="Bell MT"/>
              </a:rPr>
              <a:t>will start creating VPC with selected</a:t>
            </a:r>
            <a:r>
              <a:rPr sz="1400" spc="35" dirty="0">
                <a:latin typeface="Bell MT"/>
                <a:cs typeface="Bell MT"/>
              </a:rPr>
              <a:t> </a:t>
            </a:r>
            <a:r>
              <a:rPr sz="1400" spc="-5" dirty="0">
                <a:latin typeface="Bell MT"/>
                <a:cs typeface="Bell MT"/>
              </a:rPr>
              <a:t>configuration.</a:t>
            </a:r>
            <a:endParaRPr sz="1400">
              <a:latin typeface="Bell MT"/>
              <a:cs typeface="Bell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02004" y="7866381"/>
            <a:ext cx="5600065" cy="436880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12700" marR="5080">
              <a:lnSpc>
                <a:spcPts val="1550"/>
              </a:lnSpc>
              <a:spcBef>
                <a:spcPts val="260"/>
              </a:spcBef>
            </a:pPr>
            <a:r>
              <a:rPr sz="1400" spc="-5" dirty="0">
                <a:latin typeface="Bell MT"/>
                <a:cs typeface="Bell MT"/>
              </a:rPr>
              <a:t>Once created, </a:t>
            </a:r>
            <a:r>
              <a:rPr sz="1400" dirty="0">
                <a:latin typeface="Bell MT"/>
                <a:cs typeface="Bell MT"/>
              </a:rPr>
              <a:t>you </a:t>
            </a:r>
            <a:r>
              <a:rPr sz="1400" spc="-5" dirty="0">
                <a:latin typeface="Bell MT"/>
                <a:cs typeface="Bell MT"/>
              </a:rPr>
              <a:t>will </a:t>
            </a:r>
            <a:r>
              <a:rPr sz="1400" dirty="0">
                <a:latin typeface="Bell MT"/>
                <a:cs typeface="Bell MT"/>
              </a:rPr>
              <a:t>be </a:t>
            </a:r>
            <a:r>
              <a:rPr sz="1400" spc="-5" dirty="0">
                <a:latin typeface="Bell MT"/>
                <a:cs typeface="Bell MT"/>
              </a:rPr>
              <a:t>displaying message on </a:t>
            </a:r>
            <a:r>
              <a:rPr sz="1400" dirty="0">
                <a:latin typeface="Bell MT"/>
                <a:cs typeface="Bell MT"/>
              </a:rPr>
              <a:t>the </a:t>
            </a:r>
            <a:r>
              <a:rPr sz="1400" spc="-5" dirty="0">
                <a:latin typeface="Bell MT"/>
                <a:cs typeface="Bell MT"/>
              </a:rPr>
              <a:t>saying VPC successfully  Created, click on </a:t>
            </a:r>
            <a:r>
              <a:rPr sz="1400" dirty="0">
                <a:latin typeface="Bell MT"/>
                <a:cs typeface="Bell MT"/>
              </a:rPr>
              <a:t>OK </a:t>
            </a:r>
            <a:r>
              <a:rPr sz="1400" spc="-5" dirty="0">
                <a:latin typeface="Bell MT"/>
                <a:cs typeface="Bell MT"/>
              </a:rPr>
              <a:t>to continue </a:t>
            </a:r>
            <a:r>
              <a:rPr sz="1400" dirty="0">
                <a:latin typeface="Bell MT"/>
                <a:cs typeface="Bell MT"/>
              </a:rPr>
              <a:t>to access </a:t>
            </a:r>
            <a:r>
              <a:rPr sz="1400" spc="-5" dirty="0">
                <a:latin typeface="Bell MT"/>
                <a:cs typeface="Bell MT"/>
              </a:rPr>
              <a:t>the </a:t>
            </a:r>
            <a:r>
              <a:rPr sz="1400" dirty="0">
                <a:latin typeface="Bell MT"/>
                <a:cs typeface="Bell MT"/>
              </a:rPr>
              <a:t>VPC.</a:t>
            </a:r>
            <a:endParaRPr sz="1400">
              <a:latin typeface="Bell MT"/>
              <a:cs typeface="Bell M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02004" y="9210879"/>
            <a:ext cx="5735955" cy="436245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12700" marR="5080">
              <a:lnSpc>
                <a:spcPts val="1550"/>
              </a:lnSpc>
              <a:spcBef>
                <a:spcPts val="260"/>
              </a:spcBef>
            </a:pPr>
            <a:r>
              <a:rPr sz="1400" spc="-5" dirty="0">
                <a:latin typeface="Bell MT"/>
                <a:cs typeface="Bell MT"/>
              </a:rPr>
              <a:t>Once completion of VPC creation, go </a:t>
            </a:r>
            <a:r>
              <a:rPr sz="1400" dirty="0">
                <a:latin typeface="Bell MT"/>
                <a:cs typeface="Bell MT"/>
              </a:rPr>
              <a:t>to </a:t>
            </a:r>
            <a:r>
              <a:rPr sz="1400" b="1" spc="-5" dirty="0">
                <a:latin typeface="Bell MT"/>
                <a:cs typeface="Bell MT"/>
              </a:rPr>
              <a:t>Your VPCs </a:t>
            </a:r>
            <a:r>
              <a:rPr sz="1400" spc="-5" dirty="0">
                <a:latin typeface="Bell MT"/>
                <a:cs typeface="Bell MT"/>
              </a:rPr>
              <a:t>from left </a:t>
            </a:r>
            <a:r>
              <a:rPr sz="1400" dirty="0">
                <a:latin typeface="Bell MT"/>
                <a:cs typeface="Bell MT"/>
              </a:rPr>
              <a:t>pane </a:t>
            </a:r>
            <a:r>
              <a:rPr sz="1400" spc="-5" dirty="0">
                <a:latin typeface="Bell MT"/>
                <a:cs typeface="Bell MT"/>
              </a:rPr>
              <a:t>under VPC  dashboard.</a:t>
            </a:r>
            <a:endParaRPr sz="1400">
              <a:latin typeface="Bell MT"/>
              <a:cs typeface="Bell M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4400" y="2001139"/>
            <a:ext cx="5981700" cy="28765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02004" y="1563625"/>
            <a:ext cx="3365196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latin typeface="Bell MT"/>
                <a:cs typeface="Bell MT"/>
              </a:rPr>
              <a:t>You </a:t>
            </a:r>
            <a:r>
              <a:rPr sz="1400" b="1" dirty="0">
                <a:latin typeface="Bell MT"/>
                <a:cs typeface="Bell MT"/>
              </a:rPr>
              <a:t>can </a:t>
            </a:r>
            <a:r>
              <a:rPr sz="1400" b="1" spc="-5" dirty="0">
                <a:latin typeface="Bell MT"/>
                <a:cs typeface="Bell MT"/>
              </a:rPr>
              <a:t>be able </a:t>
            </a:r>
            <a:r>
              <a:rPr sz="1400" b="1" dirty="0">
                <a:latin typeface="Bell MT"/>
                <a:cs typeface="Bell MT"/>
              </a:rPr>
              <a:t>to </a:t>
            </a:r>
            <a:r>
              <a:rPr sz="1400" b="1" spc="-10" dirty="0">
                <a:latin typeface="Bell MT"/>
                <a:cs typeface="Bell MT"/>
              </a:rPr>
              <a:t>see </a:t>
            </a:r>
            <a:r>
              <a:rPr sz="1400" b="1" spc="-5" dirty="0">
                <a:latin typeface="Bell MT"/>
                <a:cs typeface="Bell MT"/>
              </a:rPr>
              <a:t>the </a:t>
            </a:r>
            <a:r>
              <a:rPr sz="1400" b="1" dirty="0">
                <a:latin typeface="Bell MT"/>
                <a:cs typeface="Bell MT"/>
              </a:rPr>
              <a:t>created</a:t>
            </a:r>
            <a:r>
              <a:rPr sz="1400" b="1" spc="-20" dirty="0">
                <a:latin typeface="Bell MT"/>
                <a:cs typeface="Bell MT"/>
              </a:rPr>
              <a:t> </a:t>
            </a:r>
            <a:r>
              <a:rPr sz="1400" b="1" spc="-5" dirty="0">
                <a:latin typeface="Bell MT"/>
                <a:cs typeface="Bell MT"/>
              </a:rPr>
              <a:t>VPC.</a:t>
            </a:r>
            <a:endParaRPr sz="1400" b="1" dirty="0">
              <a:latin typeface="Bell MT"/>
              <a:cs typeface="Bel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816354" y="5790565"/>
            <a:ext cx="436372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dirty="0">
                <a:solidFill>
                  <a:srgbClr val="00AF50"/>
                </a:solidFill>
                <a:latin typeface="Bell MT"/>
                <a:cs typeface="Bell MT"/>
              </a:rPr>
              <a:t>Security </a:t>
            </a:r>
            <a:r>
              <a:rPr sz="3600" b="1" spc="-5" dirty="0">
                <a:solidFill>
                  <a:srgbClr val="00AF50"/>
                </a:solidFill>
                <a:latin typeface="Bell MT"/>
                <a:cs typeface="Bell MT"/>
              </a:rPr>
              <a:t>in Your</a:t>
            </a:r>
            <a:r>
              <a:rPr sz="3600" b="1" spc="-95" dirty="0">
                <a:solidFill>
                  <a:srgbClr val="00AF50"/>
                </a:solidFill>
                <a:latin typeface="Bell MT"/>
                <a:cs typeface="Bell MT"/>
              </a:rPr>
              <a:t> </a:t>
            </a:r>
            <a:r>
              <a:rPr sz="3600" b="1" dirty="0">
                <a:solidFill>
                  <a:srgbClr val="00AF50"/>
                </a:solidFill>
                <a:latin typeface="Bell MT"/>
                <a:cs typeface="Bell MT"/>
              </a:rPr>
              <a:t>VPC</a:t>
            </a:r>
            <a:endParaRPr sz="3600">
              <a:latin typeface="Bell MT"/>
              <a:cs typeface="Bel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02004" y="6697345"/>
            <a:ext cx="5776595" cy="2218055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12700" marR="87630">
              <a:lnSpc>
                <a:spcPts val="1550"/>
              </a:lnSpc>
              <a:spcBef>
                <a:spcPts val="265"/>
              </a:spcBef>
            </a:pPr>
            <a:r>
              <a:rPr sz="1400" spc="-5" dirty="0">
                <a:latin typeface="Bell MT"/>
                <a:cs typeface="Bell MT"/>
              </a:rPr>
              <a:t>Amazon VPC provides three features that </a:t>
            </a:r>
            <a:r>
              <a:rPr sz="1400" dirty="0">
                <a:latin typeface="Bell MT"/>
                <a:cs typeface="Bell MT"/>
              </a:rPr>
              <a:t>you can </a:t>
            </a:r>
            <a:r>
              <a:rPr sz="1400" spc="-5" dirty="0">
                <a:latin typeface="Bell MT"/>
                <a:cs typeface="Bell MT"/>
              </a:rPr>
              <a:t>use </a:t>
            </a:r>
            <a:r>
              <a:rPr sz="1400" dirty="0">
                <a:latin typeface="Bell MT"/>
                <a:cs typeface="Bell MT"/>
              </a:rPr>
              <a:t>to </a:t>
            </a:r>
            <a:r>
              <a:rPr sz="1400" spc="-5" dirty="0">
                <a:latin typeface="Bell MT"/>
                <a:cs typeface="Bell MT"/>
              </a:rPr>
              <a:t>increase </a:t>
            </a:r>
            <a:r>
              <a:rPr sz="1400" dirty="0">
                <a:latin typeface="Bell MT"/>
                <a:cs typeface="Bell MT"/>
              </a:rPr>
              <a:t>and </a:t>
            </a:r>
            <a:r>
              <a:rPr sz="1400" spc="-5" dirty="0">
                <a:latin typeface="Bell MT"/>
                <a:cs typeface="Bell MT"/>
              </a:rPr>
              <a:t>monitor  </a:t>
            </a:r>
            <a:r>
              <a:rPr sz="1400" dirty="0">
                <a:latin typeface="Bell MT"/>
                <a:cs typeface="Bell MT"/>
              </a:rPr>
              <a:t>the security </a:t>
            </a:r>
            <a:r>
              <a:rPr sz="1400" spc="-5" dirty="0">
                <a:latin typeface="Bell MT"/>
                <a:cs typeface="Bell MT"/>
              </a:rPr>
              <a:t>for </a:t>
            </a:r>
            <a:r>
              <a:rPr sz="1400" dirty="0">
                <a:latin typeface="Bell MT"/>
                <a:cs typeface="Bell MT"/>
              </a:rPr>
              <a:t>your</a:t>
            </a:r>
            <a:r>
              <a:rPr sz="1400" spc="-30" dirty="0">
                <a:latin typeface="Bell MT"/>
                <a:cs typeface="Bell MT"/>
              </a:rPr>
              <a:t> </a:t>
            </a:r>
            <a:r>
              <a:rPr sz="1400" spc="-5" dirty="0">
                <a:latin typeface="Bell MT"/>
                <a:cs typeface="Bell MT"/>
              </a:rPr>
              <a:t>VPC:</a:t>
            </a:r>
            <a:endParaRPr sz="1400">
              <a:latin typeface="Bell MT"/>
              <a:cs typeface="Bell MT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400">
              <a:latin typeface="Bell MT"/>
              <a:cs typeface="Bell MT"/>
            </a:endParaRPr>
          </a:p>
          <a:p>
            <a:pPr marL="12700" marR="487680">
              <a:lnSpc>
                <a:spcPts val="1550"/>
              </a:lnSpc>
              <a:spcBef>
                <a:spcPts val="5"/>
              </a:spcBef>
            </a:pPr>
            <a:r>
              <a:rPr sz="1400" b="1" dirty="0">
                <a:latin typeface="Bell MT"/>
                <a:cs typeface="Bell MT"/>
              </a:rPr>
              <a:t>Security </a:t>
            </a:r>
            <a:r>
              <a:rPr sz="1400" b="1" spc="-5" dirty="0">
                <a:latin typeface="Bell MT"/>
                <a:cs typeface="Bell MT"/>
              </a:rPr>
              <a:t>groups: </a:t>
            </a:r>
            <a:r>
              <a:rPr sz="1400" spc="-5" dirty="0">
                <a:latin typeface="Bell MT"/>
                <a:cs typeface="Bell MT"/>
              </a:rPr>
              <a:t>Act </a:t>
            </a:r>
            <a:r>
              <a:rPr sz="1400" dirty="0">
                <a:latin typeface="Bell MT"/>
                <a:cs typeface="Bell MT"/>
              </a:rPr>
              <a:t>as a </a:t>
            </a:r>
            <a:r>
              <a:rPr sz="1400" spc="-5" dirty="0">
                <a:latin typeface="Bell MT"/>
                <a:cs typeface="Bell MT"/>
              </a:rPr>
              <a:t>firewall for </a:t>
            </a:r>
            <a:r>
              <a:rPr sz="1400" dirty="0">
                <a:latin typeface="Bell MT"/>
                <a:cs typeface="Bell MT"/>
              </a:rPr>
              <a:t>associated </a:t>
            </a:r>
            <a:r>
              <a:rPr sz="1400" spc="-5" dirty="0">
                <a:latin typeface="Bell MT"/>
                <a:cs typeface="Bell MT"/>
              </a:rPr>
              <a:t>Amazon </a:t>
            </a:r>
            <a:r>
              <a:rPr sz="1400" dirty="0">
                <a:latin typeface="Bell MT"/>
                <a:cs typeface="Bell MT"/>
              </a:rPr>
              <a:t>EC2 </a:t>
            </a:r>
            <a:r>
              <a:rPr sz="1400" spc="-5" dirty="0">
                <a:latin typeface="Bell MT"/>
                <a:cs typeface="Bell MT"/>
              </a:rPr>
              <a:t>instances,  controlling </a:t>
            </a:r>
            <a:r>
              <a:rPr sz="1400" dirty="0">
                <a:latin typeface="Bell MT"/>
                <a:cs typeface="Bell MT"/>
              </a:rPr>
              <a:t>both </a:t>
            </a:r>
            <a:r>
              <a:rPr sz="1400" spc="-5" dirty="0">
                <a:latin typeface="Bell MT"/>
                <a:cs typeface="Bell MT"/>
              </a:rPr>
              <a:t>inbound </a:t>
            </a:r>
            <a:r>
              <a:rPr sz="1400" dirty="0">
                <a:latin typeface="Bell MT"/>
                <a:cs typeface="Bell MT"/>
              </a:rPr>
              <a:t>and </a:t>
            </a:r>
            <a:r>
              <a:rPr sz="1400" spc="-5" dirty="0">
                <a:latin typeface="Bell MT"/>
                <a:cs typeface="Bell MT"/>
              </a:rPr>
              <a:t>outbound traffic </a:t>
            </a:r>
            <a:r>
              <a:rPr sz="1400" dirty="0">
                <a:latin typeface="Bell MT"/>
                <a:cs typeface="Bell MT"/>
              </a:rPr>
              <a:t>at </a:t>
            </a:r>
            <a:r>
              <a:rPr sz="1400" spc="-5" dirty="0">
                <a:latin typeface="Bell MT"/>
                <a:cs typeface="Bell MT"/>
              </a:rPr>
              <a:t>the instance</a:t>
            </a:r>
            <a:r>
              <a:rPr sz="1400" spc="25" dirty="0">
                <a:latin typeface="Bell MT"/>
                <a:cs typeface="Bell MT"/>
              </a:rPr>
              <a:t> </a:t>
            </a:r>
            <a:r>
              <a:rPr sz="1400" spc="-5" dirty="0">
                <a:latin typeface="Bell MT"/>
                <a:cs typeface="Bell MT"/>
              </a:rPr>
              <a:t>level</a:t>
            </a:r>
            <a:endParaRPr sz="1400">
              <a:latin typeface="Bell MT"/>
              <a:cs typeface="Bell MT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400">
              <a:latin typeface="Bell MT"/>
              <a:cs typeface="Bell MT"/>
            </a:endParaRPr>
          </a:p>
          <a:p>
            <a:pPr marL="12700" marR="40640">
              <a:lnSpc>
                <a:spcPts val="1540"/>
              </a:lnSpc>
            </a:pPr>
            <a:r>
              <a:rPr sz="1400" b="1" spc="-5" dirty="0">
                <a:latin typeface="Bell MT"/>
                <a:cs typeface="Bell MT"/>
              </a:rPr>
              <a:t>Network access control lists (ACLs): </a:t>
            </a:r>
            <a:r>
              <a:rPr sz="1400" spc="-5" dirty="0">
                <a:latin typeface="Bell MT"/>
                <a:cs typeface="Bell MT"/>
              </a:rPr>
              <a:t>Act </a:t>
            </a:r>
            <a:r>
              <a:rPr sz="1400" dirty="0">
                <a:latin typeface="Bell MT"/>
                <a:cs typeface="Bell MT"/>
              </a:rPr>
              <a:t>as a </a:t>
            </a:r>
            <a:r>
              <a:rPr sz="1400" spc="-5" dirty="0">
                <a:latin typeface="Bell MT"/>
                <a:cs typeface="Bell MT"/>
              </a:rPr>
              <a:t>firewall for </a:t>
            </a:r>
            <a:r>
              <a:rPr sz="1400" dirty="0">
                <a:latin typeface="Bell MT"/>
                <a:cs typeface="Bell MT"/>
              </a:rPr>
              <a:t>associated </a:t>
            </a:r>
            <a:r>
              <a:rPr sz="1400" spc="-5" dirty="0">
                <a:latin typeface="Bell MT"/>
                <a:cs typeface="Bell MT"/>
              </a:rPr>
              <a:t>subnets,  controlling </a:t>
            </a:r>
            <a:r>
              <a:rPr sz="1400" dirty="0">
                <a:latin typeface="Bell MT"/>
                <a:cs typeface="Bell MT"/>
              </a:rPr>
              <a:t>both </a:t>
            </a:r>
            <a:r>
              <a:rPr sz="1400" spc="-5" dirty="0">
                <a:latin typeface="Bell MT"/>
                <a:cs typeface="Bell MT"/>
              </a:rPr>
              <a:t>inbound </a:t>
            </a:r>
            <a:r>
              <a:rPr sz="1400" dirty="0">
                <a:latin typeface="Bell MT"/>
                <a:cs typeface="Bell MT"/>
              </a:rPr>
              <a:t>and </a:t>
            </a:r>
            <a:r>
              <a:rPr sz="1400" spc="-5" dirty="0">
                <a:latin typeface="Bell MT"/>
                <a:cs typeface="Bell MT"/>
              </a:rPr>
              <a:t>outbound traffic </a:t>
            </a:r>
            <a:r>
              <a:rPr sz="1400" dirty="0">
                <a:latin typeface="Bell MT"/>
                <a:cs typeface="Bell MT"/>
              </a:rPr>
              <a:t>at </a:t>
            </a:r>
            <a:r>
              <a:rPr sz="1400" spc="-5" dirty="0">
                <a:latin typeface="Bell MT"/>
                <a:cs typeface="Bell MT"/>
              </a:rPr>
              <a:t>the subnet</a:t>
            </a:r>
            <a:r>
              <a:rPr sz="1400" spc="5" dirty="0">
                <a:latin typeface="Bell MT"/>
                <a:cs typeface="Bell MT"/>
              </a:rPr>
              <a:t> </a:t>
            </a:r>
            <a:r>
              <a:rPr sz="1400" spc="-10" dirty="0">
                <a:latin typeface="Bell MT"/>
                <a:cs typeface="Bell MT"/>
              </a:rPr>
              <a:t>level</a:t>
            </a:r>
            <a:endParaRPr sz="1400">
              <a:latin typeface="Bell MT"/>
              <a:cs typeface="Bell MT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400">
              <a:latin typeface="Bell MT"/>
              <a:cs typeface="Bell MT"/>
            </a:endParaRPr>
          </a:p>
          <a:p>
            <a:pPr marL="12700" marR="5080">
              <a:lnSpc>
                <a:spcPts val="1540"/>
              </a:lnSpc>
            </a:pPr>
            <a:r>
              <a:rPr sz="1400" b="1" spc="-5" dirty="0">
                <a:latin typeface="Bell MT"/>
                <a:cs typeface="Bell MT"/>
              </a:rPr>
              <a:t>Flow logs: </a:t>
            </a:r>
            <a:r>
              <a:rPr sz="1400" spc="-5" dirty="0">
                <a:latin typeface="Bell MT"/>
                <a:cs typeface="Bell MT"/>
              </a:rPr>
              <a:t>Capture information </a:t>
            </a:r>
            <a:r>
              <a:rPr sz="1400" dirty="0">
                <a:latin typeface="Bell MT"/>
                <a:cs typeface="Bell MT"/>
              </a:rPr>
              <a:t>about the IP </a:t>
            </a:r>
            <a:r>
              <a:rPr sz="1400" spc="-5" dirty="0">
                <a:latin typeface="Bell MT"/>
                <a:cs typeface="Bell MT"/>
              </a:rPr>
              <a:t>traffic going to </a:t>
            </a:r>
            <a:r>
              <a:rPr sz="1400" dirty="0">
                <a:latin typeface="Bell MT"/>
                <a:cs typeface="Bell MT"/>
              </a:rPr>
              <a:t>and </a:t>
            </a:r>
            <a:r>
              <a:rPr sz="1400" spc="-5" dirty="0">
                <a:latin typeface="Bell MT"/>
                <a:cs typeface="Bell MT"/>
              </a:rPr>
              <a:t>from network  interfaces in </a:t>
            </a:r>
            <a:r>
              <a:rPr sz="1400" dirty="0">
                <a:latin typeface="Bell MT"/>
                <a:cs typeface="Bell MT"/>
              </a:rPr>
              <a:t>your</a:t>
            </a:r>
            <a:r>
              <a:rPr sz="1400" spc="-10" dirty="0">
                <a:latin typeface="Bell MT"/>
                <a:cs typeface="Bell MT"/>
              </a:rPr>
              <a:t> </a:t>
            </a:r>
            <a:r>
              <a:rPr sz="1400" spc="-5" dirty="0">
                <a:latin typeface="Bell MT"/>
                <a:cs typeface="Bell MT"/>
              </a:rPr>
              <a:t>VPC</a:t>
            </a:r>
            <a:endParaRPr sz="1400">
              <a:latin typeface="Bell MT"/>
              <a:cs typeface="Bell M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4400" y="2661132"/>
            <a:ext cx="5981700" cy="25419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14400" y="6191885"/>
            <a:ext cx="5981700" cy="340931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180896" y="1406373"/>
            <a:ext cx="561022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solidFill>
                  <a:srgbClr val="C00000"/>
                </a:solidFill>
              </a:rPr>
              <a:t>Network </a:t>
            </a:r>
            <a:r>
              <a:rPr sz="2800" spc="-5" dirty="0">
                <a:solidFill>
                  <a:srgbClr val="C00000"/>
                </a:solidFill>
              </a:rPr>
              <a:t>access control </a:t>
            </a:r>
            <a:r>
              <a:rPr sz="2800" spc="-10" dirty="0">
                <a:solidFill>
                  <a:srgbClr val="C00000"/>
                </a:solidFill>
              </a:rPr>
              <a:t>lists</a:t>
            </a:r>
            <a:r>
              <a:rPr sz="2800" spc="45" dirty="0">
                <a:solidFill>
                  <a:srgbClr val="C00000"/>
                </a:solidFill>
              </a:rPr>
              <a:t> </a:t>
            </a:r>
            <a:r>
              <a:rPr sz="2800" spc="-5" dirty="0">
                <a:solidFill>
                  <a:srgbClr val="C00000"/>
                </a:solidFill>
              </a:rPr>
              <a:t>(ACLs)</a:t>
            </a:r>
            <a:endParaRPr sz="2800"/>
          </a:p>
        </p:txBody>
      </p:sp>
      <p:sp>
        <p:nvSpPr>
          <p:cNvPr id="5" name="object 5"/>
          <p:cNvSpPr txBox="1"/>
          <p:nvPr/>
        </p:nvSpPr>
        <p:spPr>
          <a:xfrm>
            <a:off x="902004" y="2026640"/>
            <a:ext cx="5794375" cy="436245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12700" marR="5080">
              <a:lnSpc>
                <a:spcPts val="1550"/>
              </a:lnSpc>
              <a:spcBef>
                <a:spcPts val="260"/>
              </a:spcBef>
            </a:pPr>
            <a:r>
              <a:rPr sz="1400" spc="-5" dirty="0">
                <a:latin typeface="Bell MT"/>
                <a:cs typeface="Bell MT"/>
              </a:rPr>
              <a:t>Once </a:t>
            </a:r>
            <a:r>
              <a:rPr sz="1400" dirty="0">
                <a:latin typeface="Bell MT"/>
                <a:cs typeface="Bell MT"/>
              </a:rPr>
              <a:t>you </a:t>
            </a:r>
            <a:r>
              <a:rPr sz="1400" spc="-5" dirty="0">
                <a:latin typeface="Bell MT"/>
                <a:cs typeface="Bell MT"/>
              </a:rPr>
              <a:t>are </a:t>
            </a:r>
            <a:r>
              <a:rPr sz="1400" spc="-10" dirty="0">
                <a:latin typeface="Bell MT"/>
                <a:cs typeface="Bell MT"/>
              </a:rPr>
              <a:t>VPC </a:t>
            </a:r>
            <a:r>
              <a:rPr sz="1400" spc="-5" dirty="0">
                <a:latin typeface="Bell MT"/>
                <a:cs typeface="Bell MT"/>
              </a:rPr>
              <a:t>dashboard, click on Filter </a:t>
            </a:r>
            <a:r>
              <a:rPr sz="1400" dirty="0">
                <a:latin typeface="Bell MT"/>
                <a:cs typeface="Bell MT"/>
              </a:rPr>
              <a:t>by </a:t>
            </a:r>
            <a:r>
              <a:rPr sz="1400" spc="-10" dirty="0">
                <a:latin typeface="Bell MT"/>
                <a:cs typeface="Bell MT"/>
              </a:rPr>
              <a:t>VPC </a:t>
            </a:r>
            <a:r>
              <a:rPr sz="1400" spc="-5" dirty="0">
                <a:latin typeface="Bell MT"/>
                <a:cs typeface="Bell MT"/>
              </a:rPr>
              <a:t>and select </a:t>
            </a:r>
            <a:r>
              <a:rPr sz="1400" dirty="0">
                <a:latin typeface="Bell MT"/>
                <a:cs typeface="Bell MT"/>
              </a:rPr>
              <a:t>your </a:t>
            </a:r>
            <a:r>
              <a:rPr sz="1400" spc="-5" dirty="0">
                <a:latin typeface="Bell MT"/>
                <a:cs typeface="Bell MT"/>
              </a:rPr>
              <a:t>VPC from  </a:t>
            </a:r>
            <a:r>
              <a:rPr sz="1400" dirty="0">
                <a:latin typeface="Bell MT"/>
                <a:cs typeface="Bell MT"/>
              </a:rPr>
              <a:t>the </a:t>
            </a:r>
            <a:r>
              <a:rPr sz="1400" spc="-5" dirty="0">
                <a:latin typeface="Bell MT"/>
                <a:cs typeface="Bell MT"/>
              </a:rPr>
              <a:t>drop-down</a:t>
            </a:r>
            <a:r>
              <a:rPr sz="1400" spc="-20" dirty="0">
                <a:latin typeface="Bell MT"/>
                <a:cs typeface="Bell MT"/>
              </a:rPr>
              <a:t> </a:t>
            </a:r>
            <a:r>
              <a:rPr sz="1400" spc="-5" dirty="0">
                <a:latin typeface="Bell MT"/>
                <a:cs typeface="Bell MT"/>
              </a:rPr>
              <a:t>list.</a:t>
            </a:r>
            <a:endParaRPr sz="1400">
              <a:latin typeface="Bell MT"/>
              <a:cs typeface="Bel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02004" y="5756250"/>
            <a:ext cx="384937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latin typeface="Bell MT"/>
                <a:cs typeface="Bell MT"/>
              </a:rPr>
              <a:t>From left </a:t>
            </a:r>
            <a:r>
              <a:rPr sz="1400" dirty="0">
                <a:latin typeface="Bell MT"/>
                <a:cs typeface="Bell MT"/>
              </a:rPr>
              <a:t>pane </a:t>
            </a:r>
            <a:r>
              <a:rPr sz="1400" spc="-5" dirty="0">
                <a:latin typeface="Bell MT"/>
                <a:cs typeface="Bell MT"/>
              </a:rPr>
              <a:t>select </a:t>
            </a:r>
            <a:r>
              <a:rPr sz="1400" dirty="0">
                <a:latin typeface="Bell MT"/>
                <a:cs typeface="Bell MT"/>
              </a:rPr>
              <a:t>Network </a:t>
            </a:r>
            <a:r>
              <a:rPr sz="1400" spc="-5" dirty="0">
                <a:latin typeface="Bell MT"/>
                <a:cs typeface="Bell MT"/>
              </a:rPr>
              <a:t>ACLs </a:t>
            </a:r>
            <a:r>
              <a:rPr sz="1400" spc="-10" dirty="0">
                <a:latin typeface="Bell MT"/>
                <a:cs typeface="Bell MT"/>
              </a:rPr>
              <a:t>under</a:t>
            </a:r>
            <a:r>
              <a:rPr sz="1400" spc="-35" dirty="0">
                <a:latin typeface="Bell MT"/>
                <a:cs typeface="Bell MT"/>
              </a:rPr>
              <a:t> </a:t>
            </a:r>
            <a:r>
              <a:rPr sz="1400" dirty="0">
                <a:latin typeface="Bell MT"/>
                <a:cs typeface="Bell MT"/>
              </a:rPr>
              <a:t>Security.</a:t>
            </a:r>
            <a:endParaRPr sz="1400">
              <a:latin typeface="Bell MT"/>
              <a:cs typeface="Bell M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4400" y="2357756"/>
            <a:ext cx="5695950" cy="32962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14400" y="6839585"/>
            <a:ext cx="5981700" cy="276161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1724280"/>
            <a:ext cx="5871210" cy="434975"/>
          </a:xfrm>
          <a:prstGeom prst="rect">
            <a:avLst/>
          </a:prstGeom>
        </p:spPr>
        <p:txBody>
          <a:bodyPr vert="horz" wrap="square" lIns="0" tIns="34290" rIns="0" bIns="0" rtlCol="0">
            <a:spAutoFit/>
          </a:bodyPr>
          <a:lstStyle/>
          <a:p>
            <a:pPr marL="12700" marR="5080">
              <a:lnSpc>
                <a:spcPts val="1540"/>
              </a:lnSpc>
              <a:spcBef>
                <a:spcPts val="270"/>
              </a:spcBef>
            </a:pPr>
            <a:r>
              <a:rPr sz="1400" spc="-5" dirty="0">
                <a:latin typeface="Bell MT"/>
                <a:cs typeface="Bell MT"/>
              </a:rPr>
              <a:t>Under Network ACLs page select </a:t>
            </a:r>
            <a:r>
              <a:rPr sz="1400" dirty="0">
                <a:latin typeface="Bell MT"/>
                <a:cs typeface="Bell MT"/>
              </a:rPr>
              <a:t>your </a:t>
            </a:r>
            <a:r>
              <a:rPr sz="1400" spc="-5" dirty="0">
                <a:latin typeface="Bell MT"/>
                <a:cs typeface="Bell MT"/>
              </a:rPr>
              <a:t>NACL and click on Inbound Rules under  </a:t>
            </a:r>
            <a:r>
              <a:rPr sz="1400" dirty="0">
                <a:latin typeface="Bell MT"/>
                <a:cs typeface="Bell MT"/>
              </a:rPr>
              <a:t>the </a:t>
            </a:r>
            <a:r>
              <a:rPr sz="1400" spc="-5" dirty="0">
                <a:latin typeface="Bell MT"/>
                <a:cs typeface="Bell MT"/>
              </a:rPr>
              <a:t>page to </a:t>
            </a:r>
            <a:r>
              <a:rPr sz="1400" dirty="0">
                <a:latin typeface="Bell MT"/>
                <a:cs typeface="Bell MT"/>
              </a:rPr>
              <a:t>see the </a:t>
            </a:r>
            <a:r>
              <a:rPr sz="1400" spc="-5" dirty="0">
                <a:latin typeface="Bell MT"/>
                <a:cs typeface="Bell MT"/>
              </a:rPr>
              <a:t>inbound</a:t>
            </a:r>
            <a:r>
              <a:rPr sz="1400" spc="-20" dirty="0">
                <a:latin typeface="Bell MT"/>
                <a:cs typeface="Bell MT"/>
              </a:rPr>
              <a:t> </a:t>
            </a:r>
            <a:r>
              <a:rPr sz="1400" spc="-10" dirty="0">
                <a:latin typeface="Bell MT"/>
                <a:cs typeface="Bell MT"/>
              </a:rPr>
              <a:t>rules.</a:t>
            </a:r>
            <a:endParaRPr sz="1400">
              <a:latin typeface="Bell MT"/>
              <a:cs typeface="Bel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02004" y="6008878"/>
            <a:ext cx="5039995" cy="436245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12700" marR="5080">
              <a:lnSpc>
                <a:spcPts val="1550"/>
              </a:lnSpc>
              <a:spcBef>
                <a:spcPts val="265"/>
              </a:spcBef>
            </a:pPr>
            <a:r>
              <a:rPr sz="1400" dirty="0">
                <a:latin typeface="Bell MT"/>
                <a:cs typeface="Bell MT"/>
              </a:rPr>
              <a:t>By </a:t>
            </a:r>
            <a:r>
              <a:rPr sz="1400" spc="-10" dirty="0">
                <a:latin typeface="Bell MT"/>
                <a:cs typeface="Bell MT"/>
              </a:rPr>
              <a:t>default, </a:t>
            </a:r>
            <a:r>
              <a:rPr sz="1400" spc="-5" dirty="0">
                <a:latin typeface="Bell MT"/>
                <a:cs typeface="Bell MT"/>
              </a:rPr>
              <a:t>everything is </a:t>
            </a:r>
            <a:r>
              <a:rPr sz="1400" dirty="0">
                <a:latin typeface="Bell MT"/>
                <a:cs typeface="Bell MT"/>
              </a:rPr>
              <a:t>allowed </a:t>
            </a:r>
            <a:r>
              <a:rPr sz="1400" spc="-5" dirty="0">
                <a:latin typeface="Bell MT"/>
                <a:cs typeface="Bell MT"/>
              </a:rPr>
              <a:t>at inbound </a:t>
            </a:r>
            <a:r>
              <a:rPr sz="1400" dirty="0">
                <a:latin typeface="Bell MT"/>
                <a:cs typeface="Bell MT"/>
              </a:rPr>
              <a:t>and as </a:t>
            </a:r>
            <a:r>
              <a:rPr sz="1400" spc="-5" dirty="0">
                <a:latin typeface="Bell MT"/>
                <a:cs typeface="Bell MT"/>
              </a:rPr>
              <a:t>well </a:t>
            </a:r>
            <a:r>
              <a:rPr sz="1400" dirty="0">
                <a:latin typeface="Bell MT"/>
                <a:cs typeface="Bell MT"/>
              </a:rPr>
              <a:t>as </a:t>
            </a:r>
            <a:r>
              <a:rPr sz="1400" spc="-5" dirty="0">
                <a:latin typeface="Bell MT"/>
                <a:cs typeface="Bell MT"/>
              </a:rPr>
              <a:t>outbound.  </a:t>
            </a:r>
            <a:r>
              <a:rPr sz="1400" dirty="0">
                <a:latin typeface="Bell MT"/>
                <a:cs typeface="Bell MT"/>
              </a:rPr>
              <a:t>By </a:t>
            </a:r>
            <a:r>
              <a:rPr sz="1400" spc="-5" dirty="0">
                <a:latin typeface="Bell MT"/>
                <a:cs typeface="Bell MT"/>
              </a:rPr>
              <a:t>click on Outbound </a:t>
            </a:r>
            <a:r>
              <a:rPr sz="1400" dirty="0">
                <a:latin typeface="Bell MT"/>
                <a:cs typeface="Bell MT"/>
              </a:rPr>
              <a:t>rules </a:t>
            </a:r>
            <a:r>
              <a:rPr sz="1400" spc="-5" dirty="0">
                <a:latin typeface="Bell MT"/>
                <a:cs typeface="Bell MT"/>
              </a:rPr>
              <a:t>you </a:t>
            </a:r>
            <a:r>
              <a:rPr sz="1400" dirty="0">
                <a:latin typeface="Bell MT"/>
                <a:cs typeface="Bell MT"/>
              </a:rPr>
              <a:t>can </a:t>
            </a:r>
            <a:r>
              <a:rPr sz="1400" spc="-5" dirty="0">
                <a:latin typeface="Bell MT"/>
                <a:cs typeface="Bell MT"/>
              </a:rPr>
              <a:t>see </a:t>
            </a:r>
            <a:r>
              <a:rPr sz="1400" spc="-10" dirty="0">
                <a:latin typeface="Bell MT"/>
                <a:cs typeface="Bell MT"/>
              </a:rPr>
              <a:t>the </a:t>
            </a:r>
            <a:r>
              <a:rPr sz="1400" spc="-5" dirty="0">
                <a:latin typeface="Bell MT"/>
                <a:cs typeface="Bell MT"/>
              </a:rPr>
              <a:t>default outbound</a:t>
            </a:r>
            <a:r>
              <a:rPr sz="1400" spc="60" dirty="0">
                <a:latin typeface="Bell MT"/>
                <a:cs typeface="Bell MT"/>
              </a:rPr>
              <a:t> </a:t>
            </a:r>
            <a:r>
              <a:rPr sz="1400" spc="-5" dirty="0">
                <a:latin typeface="Bell MT"/>
                <a:cs typeface="Bell MT"/>
              </a:rPr>
              <a:t>rules.</a:t>
            </a:r>
            <a:endParaRPr sz="1400">
              <a:latin typeface="Bell MT"/>
              <a:cs typeface="Bell M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4400" y="2879344"/>
            <a:ext cx="5981700" cy="26854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14400" y="6949440"/>
            <a:ext cx="5981700" cy="13709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2048383"/>
            <a:ext cx="5962650" cy="434975"/>
          </a:xfrm>
          <a:prstGeom prst="rect">
            <a:avLst/>
          </a:prstGeom>
        </p:spPr>
        <p:txBody>
          <a:bodyPr vert="horz" wrap="square" lIns="0" tIns="34290" rIns="0" bIns="0" rtlCol="0">
            <a:spAutoFit/>
          </a:bodyPr>
          <a:lstStyle/>
          <a:p>
            <a:pPr marL="12700" marR="5080" indent="43815">
              <a:lnSpc>
                <a:spcPts val="1540"/>
              </a:lnSpc>
              <a:spcBef>
                <a:spcPts val="270"/>
              </a:spcBef>
            </a:pPr>
            <a:r>
              <a:rPr sz="1400" dirty="0">
                <a:latin typeface="Bell MT"/>
                <a:cs typeface="Bell MT"/>
              </a:rPr>
              <a:t>By </a:t>
            </a:r>
            <a:r>
              <a:rPr sz="1400" spc="-5" dirty="0">
                <a:latin typeface="Bell MT"/>
                <a:cs typeface="Bell MT"/>
              </a:rPr>
              <a:t>clicking on Subnet associations, </a:t>
            </a:r>
            <a:r>
              <a:rPr sz="1400" dirty="0">
                <a:latin typeface="Bell MT"/>
                <a:cs typeface="Bell MT"/>
              </a:rPr>
              <a:t>you </a:t>
            </a:r>
            <a:r>
              <a:rPr sz="1400" spc="-5" dirty="0">
                <a:latin typeface="Bell MT"/>
                <a:cs typeface="Bell MT"/>
              </a:rPr>
              <a:t>can </a:t>
            </a:r>
            <a:r>
              <a:rPr sz="1400" dirty="0">
                <a:latin typeface="Bell MT"/>
                <a:cs typeface="Bell MT"/>
              </a:rPr>
              <a:t>see </a:t>
            </a:r>
            <a:r>
              <a:rPr sz="1400" spc="-5" dirty="0">
                <a:latin typeface="Bell MT"/>
                <a:cs typeface="Bell MT"/>
              </a:rPr>
              <a:t>subnets </a:t>
            </a:r>
            <a:r>
              <a:rPr sz="1400" dirty="0">
                <a:latin typeface="Bell MT"/>
                <a:cs typeface="Bell MT"/>
              </a:rPr>
              <a:t>which </a:t>
            </a:r>
            <a:r>
              <a:rPr sz="1400" spc="-5" dirty="0">
                <a:latin typeface="Bell MT"/>
                <a:cs typeface="Bell MT"/>
              </a:rPr>
              <a:t>are associated with  this</a:t>
            </a:r>
            <a:r>
              <a:rPr sz="1400" spc="-15" dirty="0">
                <a:latin typeface="Bell MT"/>
                <a:cs typeface="Bell MT"/>
              </a:rPr>
              <a:t> </a:t>
            </a:r>
            <a:r>
              <a:rPr sz="1400" dirty="0">
                <a:latin typeface="Bell MT"/>
                <a:cs typeface="Bell MT"/>
              </a:rPr>
              <a:t>NACL.</a:t>
            </a:r>
            <a:endParaRPr sz="1400">
              <a:latin typeface="Bell MT"/>
              <a:cs typeface="Bel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02004" y="5919978"/>
            <a:ext cx="5724525" cy="834390"/>
          </a:xfrm>
          <a:prstGeom prst="rect">
            <a:avLst/>
          </a:prstGeom>
        </p:spPr>
        <p:txBody>
          <a:bodyPr vert="horz" wrap="square" lIns="0" tIns="32384" rIns="0" bIns="0" rtlCol="0">
            <a:spAutoFit/>
          </a:bodyPr>
          <a:lstStyle/>
          <a:p>
            <a:pPr marL="12700" marR="1052830">
              <a:lnSpc>
                <a:spcPts val="1560"/>
              </a:lnSpc>
              <a:spcBef>
                <a:spcPts val="254"/>
              </a:spcBef>
            </a:pPr>
            <a:r>
              <a:rPr sz="1400" spc="-5" dirty="0">
                <a:latin typeface="Bell MT"/>
                <a:cs typeface="Bell MT"/>
              </a:rPr>
              <a:t>You </a:t>
            </a:r>
            <a:r>
              <a:rPr sz="1400" dirty="0">
                <a:latin typeface="Bell MT"/>
                <a:cs typeface="Bell MT"/>
              </a:rPr>
              <a:t>can </a:t>
            </a:r>
            <a:r>
              <a:rPr sz="1400" spc="-5" dirty="0">
                <a:latin typeface="Bell MT"/>
                <a:cs typeface="Bell MT"/>
              </a:rPr>
              <a:t>click on edit to modify the inbound </a:t>
            </a:r>
            <a:r>
              <a:rPr sz="1400" dirty="0">
                <a:latin typeface="Bell MT"/>
                <a:cs typeface="Bell MT"/>
              </a:rPr>
              <a:t>and </a:t>
            </a:r>
            <a:r>
              <a:rPr sz="1400" spc="-5" dirty="0">
                <a:latin typeface="Bell MT"/>
                <a:cs typeface="Bell MT"/>
              </a:rPr>
              <a:t>outbound </a:t>
            </a:r>
            <a:r>
              <a:rPr sz="1400" spc="-10" dirty="0">
                <a:latin typeface="Bell MT"/>
                <a:cs typeface="Bell MT"/>
              </a:rPr>
              <a:t>rules.  </a:t>
            </a:r>
            <a:r>
              <a:rPr sz="1400" spc="-5" dirty="0">
                <a:latin typeface="Bell MT"/>
                <a:cs typeface="Bell MT"/>
              </a:rPr>
              <a:t>Once clicked on edit, Specify </a:t>
            </a:r>
            <a:r>
              <a:rPr sz="1400" dirty="0">
                <a:latin typeface="Bell MT"/>
                <a:cs typeface="Bell MT"/>
              </a:rPr>
              <a:t>a </a:t>
            </a:r>
            <a:r>
              <a:rPr sz="1400" spc="-5" dirty="0">
                <a:latin typeface="Bell MT"/>
                <a:cs typeface="Bell MT"/>
              </a:rPr>
              <a:t>rule </a:t>
            </a:r>
            <a:r>
              <a:rPr sz="1400" spc="-10" dirty="0">
                <a:latin typeface="Bell MT"/>
                <a:cs typeface="Bell MT"/>
              </a:rPr>
              <a:t>number </a:t>
            </a:r>
            <a:r>
              <a:rPr sz="1400" spc="-5" dirty="0">
                <a:latin typeface="Bell MT"/>
                <a:cs typeface="Bell MT"/>
              </a:rPr>
              <a:t>multiple of</a:t>
            </a:r>
            <a:r>
              <a:rPr sz="1400" spc="50" dirty="0">
                <a:latin typeface="Bell MT"/>
                <a:cs typeface="Bell MT"/>
              </a:rPr>
              <a:t> </a:t>
            </a:r>
            <a:r>
              <a:rPr sz="1400" spc="-5" dirty="0">
                <a:latin typeface="Bell MT"/>
                <a:cs typeface="Bell MT"/>
              </a:rPr>
              <a:t>100.</a:t>
            </a:r>
            <a:endParaRPr sz="1400">
              <a:latin typeface="Bell MT"/>
              <a:cs typeface="Bell MT"/>
            </a:endParaRPr>
          </a:p>
          <a:p>
            <a:pPr marL="12700" marR="5080">
              <a:lnSpc>
                <a:spcPts val="1550"/>
              </a:lnSpc>
              <a:spcBef>
                <a:spcPts val="20"/>
              </a:spcBef>
            </a:pPr>
            <a:r>
              <a:rPr sz="1400" dirty="0">
                <a:latin typeface="Bell MT"/>
                <a:cs typeface="Bell MT"/>
              </a:rPr>
              <a:t>Then </a:t>
            </a:r>
            <a:r>
              <a:rPr sz="1400" spc="-5" dirty="0">
                <a:latin typeface="Bell MT"/>
                <a:cs typeface="Bell MT"/>
              </a:rPr>
              <a:t>specify Type, Protocol, Port range, Source, and Select either </a:t>
            </a:r>
            <a:r>
              <a:rPr sz="1400" dirty="0">
                <a:latin typeface="Bell MT"/>
                <a:cs typeface="Bell MT"/>
              </a:rPr>
              <a:t>ALLOW </a:t>
            </a:r>
            <a:r>
              <a:rPr sz="1400" spc="-5" dirty="0">
                <a:latin typeface="Bell MT"/>
                <a:cs typeface="Bell MT"/>
              </a:rPr>
              <a:t>or  DENY.</a:t>
            </a:r>
            <a:endParaRPr sz="1400">
              <a:latin typeface="Bell MT"/>
              <a:cs typeface="Bel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02004" y="8676005"/>
            <a:ext cx="379793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Bell MT"/>
                <a:cs typeface="Bell MT"/>
              </a:rPr>
              <a:t>The </a:t>
            </a:r>
            <a:r>
              <a:rPr sz="1400" spc="-5" dirty="0">
                <a:latin typeface="Bell MT"/>
                <a:cs typeface="Bell MT"/>
              </a:rPr>
              <a:t>same way we can do for </a:t>
            </a:r>
            <a:r>
              <a:rPr sz="1400" dirty="0">
                <a:latin typeface="Bell MT"/>
                <a:cs typeface="Bell MT"/>
              </a:rPr>
              <a:t>outbound </a:t>
            </a:r>
            <a:r>
              <a:rPr sz="1400" spc="-10" dirty="0">
                <a:latin typeface="Bell MT"/>
                <a:cs typeface="Bell MT"/>
              </a:rPr>
              <a:t>rules </a:t>
            </a:r>
            <a:r>
              <a:rPr sz="1400" dirty="0">
                <a:latin typeface="Bell MT"/>
                <a:cs typeface="Bell MT"/>
              </a:rPr>
              <a:t>as</a:t>
            </a:r>
            <a:r>
              <a:rPr sz="1400" spc="15" dirty="0">
                <a:latin typeface="Bell MT"/>
                <a:cs typeface="Bell MT"/>
              </a:rPr>
              <a:t> </a:t>
            </a:r>
            <a:r>
              <a:rPr sz="1400" spc="-5" dirty="0">
                <a:latin typeface="Bell MT"/>
                <a:cs typeface="Bell MT"/>
              </a:rPr>
              <a:t>well.</a:t>
            </a:r>
            <a:endParaRPr sz="1400">
              <a:latin typeface="Bell MT"/>
              <a:cs typeface="Bell MT"/>
            </a:endParaRPr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low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12</TotalTime>
  <Words>1973</Words>
  <Application>Microsoft Office PowerPoint</Application>
  <PresentationFormat>Custom</PresentationFormat>
  <Paragraphs>148</Paragraphs>
  <Slides>23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Flow</vt:lpstr>
      <vt:lpstr>17. VIRTUAL PRIVATE CLOUD (VPC)</vt:lpstr>
      <vt:lpstr>Slide 2</vt:lpstr>
      <vt:lpstr>VPC CONFIGURATION</vt:lpstr>
      <vt:lpstr>Slide 4</vt:lpstr>
      <vt:lpstr>Slide 5</vt:lpstr>
      <vt:lpstr>Slide 6</vt:lpstr>
      <vt:lpstr>Network access control lists (ACLs)</vt:lpstr>
      <vt:lpstr>Slide 8</vt:lpstr>
      <vt:lpstr>Slide 9</vt:lpstr>
      <vt:lpstr>FLOW LOGS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VIEWING FLOW LOGS</vt:lpstr>
      <vt:lpstr>Slide 22</vt:lpstr>
      <vt:lpstr>DELETE FLOW LOG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17. VIRTUAL PRIVATE CLOUD (VPC)</dc:title>
  <dc:creator>Windows User</dc:creator>
  <cp:lastModifiedBy>godwill</cp:lastModifiedBy>
  <cp:revision>2</cp:revision>
  <dcterms:created xsi:type="dcterms:W3CDTF">2020-04-25T22:17:57Z</dcterms:created>
  <dcterms:modified xsi:type="dcterms:W3CDTF">2020-04-25T23:34:16Z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2018-12-28T00:00:00Z</vt:filetime>
  </property>
  <property fmtid="{D5CDD505-2E9C-101B-9397-08002B2CF9AE}" pid="3" name="Creator">
    <vt:lpwstr>Microsoft® Word 2010</vt:lpwstr>
  </property>
  <property fmtid="{D5CDD505-2E9C-101B-9397-08002B2CF9AE}" pid="4" name="LastSaved">
    <vt:filetime>2020-04-25T00:00:00Z</vt:filetime>
  </property>
</Properties>
</file>